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Anton"/>
      <p:regular r:id="rId81"/>
    </p:embeddedFont>
    <p:embeddedFont>
      <p:font typeface="Lato"/>
      <p:regular r:id="rId82"/>
      <p:bold r:id="rId83"/>
      <p:italic r:id="rId84"/>
      <p:boldItalic r:id="rId85"/>
    </p:embeddedFont>
    <p:embeddedFont>
      <p:font typeface="Lato Light"/>
      <p:regular r:id="rId86"/>
      <p:bold r:id="rId87"/>
      <p:italic r:id="rId88"/>
      <p:boldItalic r:id="rId89"/>
    </p:embeddedFont>
    <p:embeddedFont>
      <p:font typeface="Helvetica Neue"/>
      <p:regular r:id="rId90"/>
      <p:bold r:id="rId91"/>
      <p:italic r:id="rId92"/>
      <p:boldItalic r:id="rId93"/>
    </p:embeddedFont>
    <p:embeddedFont>
      <p:font typeface="Helvetica Neue Light"/>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Light-bold.fntdata"/><Relationship Id="rId94" Type="http://schemas.openxmlformats.org/officeDocument/2006/relationships/font" Target="fonts/HelveticaNeueLight-regular.fntdata"/><Relationship Id="rId97" Type="http://schemas.openxmlformats.org/officeDocument/2006/relationships/font" Target="fonts/HelveticaNeueLight-boldItalic.fntdata"/><Relationship Id="rId96" Type="http://schemas.openxmlformats.org/officeDocument/2006/relationships/font" Target="fonts/HelveticaNeueLigh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HelveticaNeue-bold.fntdata"/><Relationship Id="rId90" Type="http://schemas.openxmlformats.org/officeDocument/2006/relationships/font" Target="fonts/HelveticaNeue-regular.fntdata"/><Relationship Id="rId93" Type="http://schemas.openxmlformats.org/officeDocument/2006/relationships/font" Target="fonts/HelveticaNeue-boldItalic.fntdata"/><Relationship Id="rId92" Type="http://schemas.openxmlformats.org/officeDocument/2006/relationships/font" Target="fonts/HelveticaNeue-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Lato-italic.fntdata"/><Relationship Id="rId83" Type="http://schemas.openxmlformats.org/officeDocument/2006/relationships/font" Target="fonts/Lato-bold.fntdata"/><Relationship Id="rId86" Type="http://schemas.openxmlformats.org/officeDocument/2006/relationships/font" Target="fonts/LatoLight-regular.fntdata"/><Relationship Id="rId85" Type="http://schemas.openxmlformats.org/officeDocument/2006/relationships/font" Target="fonts/Lato-boldItalic.fntdata"/><Relationship Id="rId88" Type="http://schemas.openxmlformats.org/officeDocument/2006/relationships/font" Target="fonts/LatoLight-italic.fntdata"/><Relationship Id="rId87" Type="http://schemas.openxmlformats.org/officeDocument/2006/relationships/font" Target="fonts/LatoLight-bold.fntdata"/><Relationship Id="rId89" Type="http://schemas.openxmlformats.org/officeDocument/2006/relationships/font" Target="fonts/LatoLight-boldItalic.fntdata"/><Relationship Id="rId80" Type="http://schemas.openxmlformats.org/officeDocument/2006/relationships/slide" Target="slides/slide75.xml"/><Relationship Id="rId82" Type="http://schemas.openxmlformats.org/officeDocument/2006/relationships/font" Target="fonts/Lato-regular.fntdata"/><Relationship Id="rId81" Type="http://schemas.openxmlformats.org/officeDocument/2006/relationships/font" Target="fonts/Anton-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a07de480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a07de480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27617f94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27617f94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27617f9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27617f9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27617f949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27617f949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27617f94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27617f94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27617f94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27617f94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27617f949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27617f949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27617f94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27617f949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27617f94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27617f949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07de4809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07de4809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5d2c0f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5d2c0f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87edb21d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87edb21d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81579fa76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81579fa7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00dbd260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00dbd260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1579fa76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81579fa76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00dbd26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00dbd26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2e113131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2e113131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00dbd260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00dbd260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00dbd260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00dbd260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00dbd260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00dbd260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27617f94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27617f94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PAÍS </a:t>
            </a:r>
            <a:r>
              <a:rPr lang="en-GB"/>
              <a:t>/ Opciones:</a:t>
            </a:r>
            <a:endParaRPr/>
          </a:p>
          <a:p>
            <a:pPr indent="-298450" lvl="0" marL="457200" rtl="0" algn="l">
              <a:spcBef>
                <a:spcPts val="0"/>
              </a:spcBef>
              <a:spcAft>
                <a:spcPts val="0"/>
              </a:spcAft>
              <a:buSzPts val="1100"/>
              <a:buAutoNum type="arabicPeriod"/>
            </a:pPr>
            <a:r>
              <a:rPr lang="en-GB"/>
              <a:t>Argentina</a:t>
            </a:r>
            <a:endParaRPr/>
          </a:p>
          <a:p>
            <a:pPr indent="-298450" lvl="0" marL="457200" rtl="0" algn="l">
              <a:spcBef>
                <a:spcPts val="0"/>
              </a:spcBef>
              <a:spcAft>
                <a:spcPts val="0"/>
              </a:spcAft>
              <a:buSzPts val="1100"/>
              <a:buAutoNum type="arabicPeriod"/>
            </a:pPr>
            <a:r>
              <a:rPr lang="en-GB"/>
              <a:t>Uruguay</a:t>
            </a:r>
            <a:endParaRPr/>
          </a:p>
          <a:p>
            <a:pPr indent="-298450" lvl="0" marL="457200" rtl="0" algn="l">
              <a:spcBef>
                <a:spcPts val="0"/>
              </a:spcBef>
              <a:spcAft>
                <a:spcPts val="0"/>
              </a:spcAft>
              <a:buSzPts val="1100"/>
              <a:buAutoNum type="arabicPeriod"/>
            </a:pPr>
            <a:r>
              <a:rPr lang="en-GB"/>
              <a:t>Chile</a:t>
            </a:r>
            <a:endParaRPr/>
          </a:p>
          <a:p>
            <a:pPr indent="-298450" lvl="0" marL="457200" rtl="0" algn="l">
              <a:spcBef>
                <a:spcPts val="0"/>
              </a:spcBef>
              <a:spcAft>
                <a:spcPts val="0"/>
              </a:spcAft>
              <a:buSzPts val="1100"/>
              <a:buAutoNum type="arabicPeriod"/>
            </a:pPr>
            <a:r>
              <a:rPr lang="en-GB"/>
              <a:t>Colombia</a:t>
            </a:r>
            <a:endParaRPr/>
          </a:p>
          <a:p>
            <a:pPr indent="-298450" lvl="0" marL="457200" rtl="0" algn="l">
              <a:spcBef>
                <a:spcPts val="0"/>
              </a:spcBef>
              <a:spcAft>
                <a:spcPts val="0"/>
              </a:spcAft>
              <a:buSzPts val="1100"/>
              <a:buAutoNum type="arabicPeriod"/>
            </a:pPr>
            <a:r>
              <a:rPr lang="en-GB"/>
              <a:t>Perú</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CONOCIMIENTOS PREVIOS DE BACKEND/</a:t>
            </a:r>
            <a:r>
              <a:rPr lang="en-GB"/>
              <a:t> Opciones:</a:t>
            </a:r>
            <a:endParaRPr/>
          </a:p>
          <a:p>
            <a:pPr indent="-298450" lvl="0" marL="457200" rtl="0" algn="l">
              <a:spcBef>
                <a:spcPts val="0"/>
              </a:spcBef>
              <a:spcAft>
                <a:spcPts val="0"/>
              </a:spcAft>
              <a:buSzPts val="1100"/>
              <a:buAutoNum type="arabicPeriod"/>
            </a:pPr>
            <a:r>
              <a:rPr lang="en-GB"/>
              <a:t>Nulo conocimiento</a:t>
            </a:r>
            <a:endParaRPr/>
          </a:p>
          <a:p>
            <a:pPr indent="-298450" lvl="0" marL="457200" rtl="0" algn="l">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¿POR QUÉ ELEGISTE EL CURSO? / </a:t>
            </a:r>
            <a:r>
              <a:rPr lang="en-GB"/>
              <a:t>Opciones:</a:t>
            </a:r>
            <a:endParaRPr/>
          </a:p>
          <a:p>
            <a:pPr indent="-298450" lvl="0" marL="457200" rtl="0" algn="l">
              <a:spcBef>
                <a:spcPts val="0"/>
              </a:spcBef>
              <a:spcAft>
                <a:spcPts val="0"/>
              </a:spcAft>
              <a:buSzPts val="1100"/>
              <a:buAutoNum type="arabicPeriod"/>
            </a:pPr>
            <a:r>
              <a:rPr lang="en-GB"/>
              <a:t>Soy curioso/a y siempre quiero aprender más.</a:t>
            </a:r>
            <a:endParaRPr/>
          </a:p>
          <a:p>
            <a:pPr indent="-298450" lvl="0" marL="457200" rtl="0" algn="l">
              <a:spcBef>
                <a:spcPts val="0"/>
              </a:spcBef>
              <a:spcAft>
                <a:spcPts val="0"/>
              </a:spcAft>
              <a:buSzPts val="1100"/>
              <a:buAutoNum type="arabicPeriod"/>
            </a:pPr>
            <a:r>
              <a:rPr lang="en-GB"/>
              <a:t>Quiero emprender o mejorar mi camino Freelance.</a:t>
            </a:r>
            <a:endParaRPr/>
          </a:p>
          <a:p>
            <a:pPr indent="-298450" lvl="0" marL="457200" rtl="0" algn="l">
              <a:spcBef>
                <a:spcPts val="0"/>
              </a:spcBef>
              <a:spcAft>
                <a:spcPts val="0"/>
              </a:spcAft>
              <a:buSzPts val="1100"/>
              <a:buAutoNum type="arabicPeriod"/>
            </a:pPr>
            <a:r>
              <a:rPr lang="en-GB"/>
              <a:t>Quiero perfeccionar o desenvolverme de forma profesional o laboral.</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00dbd260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00dbd260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00dbd260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00dbd260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00dbd260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00dbd260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00dbd260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00dbd260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34e213a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34e213a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27617f949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27617f949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27617f94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27617f94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27617f94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27617f94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27617f94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27617f94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27617f94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27617f94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27617f94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e27617f949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27617f94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27617f94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27617f949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e27617f949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34e213ae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34e213ae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Espacio para compartir pantalla y mostrar la consola del navegador. </a:t>
            </a:r>
            <a:r>
              <a:rPr b="1" lang="en-GB">
                <a:solidFill>
                  <a:schemeClr val="dk1"/>
                </a:solidFill>
              </a:rPr>
              <a:t>IMPORTANTE! Lo van a necesitar para el desafío entregable.</a:t>
            </a:r>
            <a:endParaRPr b="1"/>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27617f94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27617f94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27617f94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27617f94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27617f94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27617f94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27617f94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27617f94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27617f94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27617f94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34e213a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34e213a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Espacio para compartir pantalla y mostrar node corriendo en una terminal.</a:t>
            </a:r>
            <a:endParaRPr b="1"/>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a50635e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a50635e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27617f94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e27617f949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3bac7210a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3bac7210a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a50635e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a50635e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a50635ef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a50635ef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a50635ef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a50635ef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a50635ef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a50635ef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a50635ef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a50635ef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a50635ef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a50635ef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a50635ef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a50635ef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a50635ef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a50635ef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a50635ef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a50635ef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27617f94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27617f94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a50635ef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a50635ef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a50635ef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a50635ef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a50635ef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a50635ef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a50635ef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a50635ef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a50635ef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a50635ef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3bb926ad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3bb926ad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a50635ef7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ea50635ef7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a50635ef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ea50635ef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d3a65951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d3a659514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ce35ae4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bce35ae41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27617f94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27617f94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bce35ae4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bce35ae4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bce35ae4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bce35ae4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de7a6df14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de7a6df14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de7a6df14d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de7a6df14d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e27617f94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e27617f94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9a0a79a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a9a0a79a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27617f94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27617f94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27617f94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27617f94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37.png"/><Relationship Id="rId6" Type="http://schemas.openxmlformats.org/officeDocument/2006/relationships/image" Target="../media/image41.png"/><Relationship Id="rId7"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4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70.png"/><Relationship Id="rId5"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55.png"/><Relationship Id="rId5"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54.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8.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www.youtube.com/playlist?list=PL_-j_Nxetw-GGSiu_0KAQKktto9-lOtaO" TargetMode="External"/><Relationship Id="rId4" Type="http://schemas.openxmlformats.org/officeDocument/2006/relationships/hyperlink" Target="https://www.youtube.com/playlist?list=PL_-j_Nxetw-HUemJyXLr18G5l5t3VU_Eh" TargetMode="External"/><Relationship Id="rId5" Type="http://schemas.openxmlformats.org/officeDocument/2006/relationships/hyperlink" Target="https://www.youtube.com/playlist?list=PL_-j_Nxetw-E1YOlrXMfvF3TQPa0VJDhE" TargetMode="External"/><Relationship Id="rId6" Type="http://schemas.openxmlformats.org/officeDocument/2006/relationships/image" Target="../media/image62.png"/><Relationship Id="rId7" Type="http://schemas.openxmlformats.org/officeDocument/2006/relationships/image" Target="../media/image61.png"/><Relationship Id="rId8"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www.youtube.com/playlist?list=PL_-j_Nxetw-GmxCsP17k61NjLyoOMRzDM" TargetMode="External"/><Relationship Id="rId4" Type="http://schemas.openxmlformats.org/officeDocument/2006/relationships/hyperlink" Target="https://www.youtube.com/playlist?list=PL_-j_Nxetw-FhVw9cwTayaFTaOPTUBC7y" TargetMode="External"/><Relationship Id="rId11" Type="http://schemas.openxmlformats.org/officeDocument/2006/relationships/image" Target="../media/image57.png"/><Relationship Id="rId10" Type="http://schemas.openxmlformats.org/officeDocument/2006/relationships/image" Target="../media/image61.png"/><Relationship Id="rId9" Type="http://schemas.openxmlformats.org/officeDocument/2006/relationships/image" Target="../media/image62.png"/><Relationship Id="rId5" Type="http://schemas.openxmlformats.org/officeDocument/2006/relationships/hyperlink" Target="https://www.youtube.com/playlist?list=PL_-j_Nxetw-EfDh9iHJ7s_iQykEF9Mpwe" TargetMode="External"/><Relationship Id="rId6" Type="http://schemas.openxmlformats.org/officeDocument/2006/relationships/hyperlink" Target="https://www.youtube.com/playlist?list=PL_-j_Nxetw-FbSqZtazzt9GkuNDaKxJBB" TargetMode="External"/><Relationship Id="rId7" Type="http://schemas.openxmlformats.org/officeDocument/2006/relationships/hyperlink" Target="https://www.youtube.com/playlist?list=PL_-j_Nxetw-FaOxk6-PzpmujOYNhToNlt" TargetMode="External"/><Relationship Id="rId8" Type="http://schemas.openxmlformats.org/officeDocument/2006/relationships/hyperlink" Target="https://www.youtube.com/playlist?list=PL_-j_Nxetw-HUc0MTf8MVj3oFtT_Oeff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4.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4.png"/><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runabhstore.in/" TargetMode="External"/><Relationship Id="rId4" Type="http://schemas.openxmlformats.org/officeDocument/2006/relationships/hyperlink" Target="https://github.com/arunabharjun/mernStack-ecom-app" TargetMode="External"/><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¡LES DAMOS LA BIENVENIDA!</a:t>
            </a:r>
            <a:endParaRPr i="1" sz="4800">
              <a:solidFill>
                <a:srgbClr val="E0FF00"/>
              </a:solidFill>
              <a:latin typeface="Anton"/>
              <a:ea typeface="Anton"/>
              <a:cs typeface="Anton"/>
              <a:sym typeface="Anton"/>
            </a:endParaRPr>
          </a:p>
        </p:txBody>
      </p:sp>
      <p:sp>
        <p:nvSpPr>
          <p:cNvPr id="60" name="Google Shape;60;p15"/>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rgbClr val="E0FF00"/>
                </a:solidFill>
                <a:latin typeface="Helvetica Neue Light"/>
                <a:ea typeface="Helvetica Neue Light"/>
                <a:cs typeface="Helvetica Neue Light"/>
                <a:sym typeface="Helvetica Neue Light"/>
              </a:rPr>
              <a:t>¿Arrancamos?</a:t>
            </a:r>
            <a:endParaRPr>
              <a:solidFill>
                <a:srgbClr val="E0FF00"/>
              </a:solidFill>
              <a:latin typeface="Helvetica Neue Light"/>
              <a:ea typeface="Helvetica Neue Light"/>
              <a:cs typeface="Helvetica Neue Light"/>
              <a:sym typeface="Helvetica Neue Light"/>
            </a:endParaRPr>
          </a:p>
        </p:txBody>
      </p:sp>
      <p:pic>
        <p:nvPicPr>
          <p:cNvPr descr="Man Dancing on Apple iOS 12.2" id="61" name="Google Shape;61;p15"/>
          <p:cNvPicPr preferRelativeResize="0"/>
          <p:nvPr/>
        </p:nvPicPr>
        <p:blipFill>
          <a:blip r:embed="rId4">
            <a:alphaModFix/>
          </a:blip>
          <a:stretch>
            <a:fillRect/>
          </a:stretch>
        </p:blipFill>
        <p:spPr>
          <a:xfrm>
            <a:off x="3983400" y="631749"/>
            <a:ext cx="1177200" cy="1177200"/>
          </a:xfrm>
          <a:prstGeom prst="rect">
            <a:avLst/>
          </a:prstGeom>
          <a:noFill/>
          <a:ln>
            <a:noFill/>
          </a:ln>
        </p:spPr>
      </p:pic>
      <p:sp>
        <p:nvSpPr>
          <p:cNvPr id="62" name="Google Shape;62;p15"/>
          <p:cNvSpPr txBox="1"/>
          <p:nvPr/>
        </p:nvSpPr>
        <p:spPr>
          <a:xfrm>
            <a:off x="280600" y="327825"/>
            <a:ext cx="28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highlight>
                  <a:srgbClr val="00FFFF"/>
                </a:highlight>
              </a:rPr>
              <a:t>bienvenidos</a:t>
            </a:r>
            <a:endParaRPr>
              <a:highlight>
                <a:srgbClr val="00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39" name="Shape 139"/>
        <p:cNvGrpSpPr/>
        <p:nvPr/>
      </p:nvGrpSpPr>
      <p:grpSpPr>
        <a:xfrm>
          <a:off x="0" y="0"/>
          <a:ext cx="0" cy="0"/>
          <a:chOff x="0" y="0"/>
          <a:chExt cx="0" cy="0"/>
        </a:xfrm>
      </p:grpSpPr>
      <p:sp>
        <p:nvSpPr>
          <p:cNvPr id="140" name="Google Shape;140;p2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1" name="Google Shape;141;p24"/>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¡IMPORTANTE!</a:t>
            </a:r>
            <a:endParaRPr i="1" sz="4000">
              <a:latin typeface="Anton"/>
              <a:ea typeface="Anton"/>
              <a:cs typeface="Anton"/>
              <a:sym typeface="Anton"/>
            </a:endParaRPr>
          </a:p>
        </p:txBody>
      </p:sp>
      <p:sp>
        <p:nvSpPr>
          <p:cNvPr id="142" name="Google Shape;142;p24"/>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sz="2000">
              <a:latin typeface="Helvetica Neue Light"/>
              <a:ea typeface="Helvetica Neue Light"/>
              <a:cs typeface="Helvetica Neue Light"/>
              <a:sym typeface="Helvetica Neue Light"/>
            </a:endParaRPr>
          </a:p>
        </p:txBody>
      </p:sp>
      <p:pic>
        <p:nvPicPr>
          <p:cNvPr id="143" name="Google Shape;143;p2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4" name="Google Shape;144;p24"/>
          <p:cNvPicPr preferRelativeResize="0"/>
          <p:nvPr/>
        </p:nvPicPr>
        <p:blipFill>
          <a:blip r:embed="rId4">
            <a:alphaModFix/>
          </a:blip>
          <a:stretch>
            <a:fillRect/>
          </a:stretch>
        </p:blipFill>
        <p:spPr>
          <a:xfrm>
            <a:off x="1004550" y="2622357"/>
            <a:ext cx="7287301" cy="15759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5"/>
          <p:cNvSpPr txBox="1"/>
          <p:nvPr/>
        </p:nvSpPr>
        <p:spPr>
          <a:xfrm>
            <a:off x="2187450" y="1644800"/>
            <a:ext cx="517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Algunas recomendaciones</a:t>
            </a:r>
            <a:endParaRPr i="1" sz="3600">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3" name="Shape 153"/>
        <p:cNvGrpSpPr/>
        <p:nvPr/>
      </p:nvGrpSpPr>
      <p:grpSpPr>
        <a:xfrm>
          <a:off x="0" y="0"/>
          <a:ext cx="0" cy="0"/>
          <a:chOff x="0" y="0"/>
          <a:chExt cx="0" cy="0"/>
        </a:xfrm>
      </p:grpSpPr>
      <p:sp>
        <p:nvSpPr>
          <p:cNvPr id="154" name="Google Shape;154;p26"/>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highlight>
                  <a:srgbClr val="00FFFF"/>
                </a:highlight>
                <a:latin typeface="Helvetica Neue Light"/>
                <a:ea typeface="Helvetica Neue Light"/>
                <a:cs typeface="Helvetica Neue Light"/>
                <a:sym typeface="Helvetica Neue Light"/>
              </a:rPr>
              <a:t>Este curso tiene un nivel avanzado</a:t>
            </a:r>
            <a:r>
              <a:rPr lang="en-GB" sz="2000">
                <a:latin typeface="Helvetica Neue Light"/>
                <a:ea typeface="Helvetica Neue Light"/>
                <a:cs typeface="Helvetica Neue Light"/>
                <a:sym typeface="Helvetica Neue Light"/>
              </a:rPr>
              <a:t>, lo cual implica un gran desafío. Queremos que tengas éxito y sobre todo, </a:t>
            </a:r>
            <a:r>
              <a:rPr b="1" lang="en-GB" sz="2000">
                <a:latin typeface="Helvetica Neue"/>
                <a:ea typeface="Helvetica Neue"/>
                <a:cs typeface="Helvetica Neue"/>
                <a:sym typeface="Helvetica Neue"/>
              </a:rPr>
              <a:t>disfrutes del camino.</a:t>
            </a:r>
            <a:r>
              <a:rPr lang="en-GB" sz="2000">
                <a:latin typeface="Helvetica Neue Light"/>
                <a:ea typeface="Helvetica Neue Light"/>
                <a:cs typeface="Helvetica Neue Light"/>
                <a:sym typeface="Helvetica Neue Light"/>
              </a:rPr>
              <a:t> Por eso traemos algunas recomendaciones a continuación.</a:t>
            </a:r>
            <a:endParaRPr sz="2000">
              <a:latin typeface="Helvetica Neue Light"/>
              <a:ea typeface="Helvetica Neue Light"/>
              <a:cs typeface="Helvetica Neue Light"/>
              <a:sym typeface="Helvetica Neue Light"/>
            </a:endParaRPr>
          </a:p>
        </p:txBody>
      </p:sp>
      <p:pic>
        <p:nvPicPr>
          <p:cNvPr id="155" name="Google Shape;155;p2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9" name="Shape 159"/>
        <p:cNvGrpSpPr/>
        <p:nvPr/>
      </p:nvGrpSpPr>
      <p:grpSpPr>
        <a:xfrm>
          <a:off x="0" y="0"/>
          <a:ext cx="0" cy="0"/>
          <a:chOff x="0" y="0"/>
          <a:chExt cx="0" cy="0"/>
        </a:xfrm>
      </p:grpSpPr>
      <p:sp>
        <p:nvSpPr>
          <p:cNvPr id="160" name="Google Shape;160;p27"/>
          <p:cNvSpPr txBox="1"/>
          <p:nvPr/>
        </p:nvSpPr>
        <p:spPr>
          <a:xfrm>
            <a:off x="631175" y="1769400"/>
            <a:ext cx="4780800" cy="271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 lo largo del curso encontrarás nuevos conceptos cuya dificultad irá incrementando gradualmente. Te sugerimos </a:t>
            </a:r>
            <a:r>
              <a:rPr b="1" lang="en-GB" sz="2000">
                <a:latin typeface="Helvetica Neue"/>
                <a:ea typeface="Helvetica Neue"/>
                <a:cs typeface="Helvetica Neue"/>
                <a:sym typeface="Helvetica Neue"/>
              </a:rPr>
              <a:t>ser constante con la práctica</a:t>
            </a:r>
            <a:r>
              <a:rPr lang="en-GB" sz="2000">
                <a:latin typeface="Helvetica Neue Light"/>
                <a:ea typeface="Helvetica Neue Light"/>
                <a:cs typeface="Helvetica Neue Light"/>
                <a:sym typeface="Helvetica Neue Light"/>
              </a:rPr>
              <a:t>. Organiza en tu semana momentos para repasar y practicar los temas vistos, a fin de corroborar que los hayas comprendido o anotar aquello que necesites consultar. </a:t>
            </a:r>
            <a:endParaRPr sz="2000">
              <a:latin typeface="Helvetica Neue Light"/>
              <a:ea typeface="Helvetica Neue Light"/>
              <a:cs typeface="Helvetica Neue Light"/>
              <a:sym typeface="Helvetica Neue Light"/>
            </a:endParaRPr>
          </a:p>
        </p:txBody>
      </p:sp>
      <p:pic>
        <p:nvPicPr>
          <p:cNvPr id="161" name="Google Shape;161;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2" name="Google Shape;162;p27"/>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La práctica hace al maestro</a:t>
            </a:r>
            <a:endParaRPr sz="2600">
              <a:latin typeface="Anton"/>
              <a:ea typeface="Anton"/>
              <a:cs typeface="Anton"/>
              <a:sym typeface="Anton"/>
            </a:endParaRPr>
          </a:p>
        </p:txBody>
      </p:sp>
      <p:pic>
        <p:nvPicPr>
          <p:cNvPr id="163" name="Google Shape;163;p27"/>
          <p:cNvPicPr preferRelativeResize="0"/>
          <p:nvPr/>
        </p:nvPicPr>
        <p:blipFill>
          <a:blip r:embed="rId4">
            <a:alphaModFix/>
          </a:blip>
          <a:stretch>
            <a:fillRect/>
          </a:stretch>
        </p:blipFill>
        <p:spPr>
          <a:xfrm>
            <a:off x="5655900" y="1769400"/>
            <a:ext cx="3488110" cy="258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7" name="Shape 167"/>
        <p:cNvGrpSpPr/>
        <p:nvPr/>
      </p:nvGrpSpPr>
      <p:grpSpPr>
        <a:xfrm>
          <a:off x="0" y="0"/>
          <a:ext cx="0" cy="0"/>
          <a:chOff x="0" y="0"/>
          <a:chExt cx="0" cy="0"/>
        </a:xfrm>
      </p:grpSpPr>
      <p:sp>
        <p:nvSpPr>
          <p:cNvPr id="168" name="Google Shape;168;p28"/>
          <p:cNvSpPr txBox="1"/>
          <p:nvPr/>
        </p:nvSpPr>
        <p:spPr>
          <a:xfrm>
            <a:off x="631175" y="1366525"/>
            <a:ext cx="47808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En clase abordaremos los temas necesarios para que puedas crear un proyecto que cumpla con los requerimientos planteados en la consigna. No obstante, sabemos que el mundo de la programación es inmenso. Te sugerimos </a:t>
            </a:r>
            <a:r>
              <a:rPr b="1" lang="en-GB" sz="2000">
                <a:latin typeface="Helvetica Neue"/>
                <a:ea typeface="Helvetica Neue"/>
                <a:cs typeface="Helvetica Neue"/>
                <a:sym typeface="Helvetica Neue"/>
              </a:rPr>
              <a:t>amigarte con la investigación</a:t>
            </a:r>
            <a:r>
              <a:rPr lang="en-GB" sz="2000">
                <a:latin typeface="Helvetica Neue Light"/>
                <a:ea typeface="Helvetica Neue Light"/>
                <a:cs typeface="Helvetica Neue Light"/>
                <a:sym typeface="Helvetica Neue Light"/>
              </a:rPr>
              <a:t> para encontrar aquello que tu proyecto necesita. Es una buena práctica para tu futuro profesional.</a:t>
            </a:r>
            <a:endParaRPr sz="2000">
              <a:latin typeface="Helvetica Neue Light"/>
              <a:ea typeface="Helvetica Neue Light"/>
              <a:cs typeface="Helvetica Neue Light"/>
              <a:sym typeface="Helvetica Neue Light"/>
            </a:endParaRPr>
          </a:p>
        </p:txBody>
      </p:sp>
      <p:pic>
        <p:nvPicPr>
          <p:cNvPr id="169" name="Google Shape;169;p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0" name="Google Shape;170;p28"/>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¡Anímate a investigar!</a:t>
            </a:r>
            <a:endParaRPr sz="2600">
              <a:latin typeface="Anton"/>
              <a:ea typeface="Anton"/>
              <a:cs typeface="Anton"/>
              <a:sym typeface="Anton"/>
            </a:endParaRPr>
          </a:p>
        </p:txBody>
      </p:sp>
      <p:pic>
        <p:nvPicPr>
          <p:cNvPr id="171" name="Google Shape;171;p28"/>
          <p:cNvPicPr preferRelativeResize="0"/>
          <p:nvPr/>
        </p:nvPicPr>
        <p:blipFill rotWithShape="1">
          <a:blip r:embed="rId4">
            <a:alphaModFix/>
          </a:blip>
          <a:srcRect b="3147" l="0" r="0" t="0"/>
          <a:stretch/>
        </p:blipFill>
        <p:spPr>
          <a:xfrm>
            <a:off x="5564375" y="1518925"/>
            <a:ext cx="3579626" cy="25233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5" name="Shape 175"/>
        <p:cNvGrpSpPr/>
        <p:nvPr/>
      </p:nvGrpSpPr>
      <p:grpSpPr>
        <a:xfrm>
          <a:off x="0" y="0"/>
          <a:ext cx="0" cy="0"/>
          <a:chOff x="0" y="0"/>
          <a:chExt cx="0" cy="0"/>
        </a:xfrm>
      </p:grpSpPr>
      <p:sp>
        <p:nvSpPr>
          <p:cNvPr id="176" name="Google Shape;176;p29"/>
          <p:cNvSpPr txBox="1"/>
          <p:nvPr/>
        </p:nvSpPr>
        <p:spPr>
          <a:xfrm>
            <a:off x="631175" y="1366525"/>
            <a:ext cx="50361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Además de las clases de asistencia obligatoria, organizaremos </a:t>
            </a:r>
            <a:r>
              <a:rPr b="1" lang="en-GB" sz="2000">
                <a:latin typeface="Helvetica Neue"/>
                <a:ea typeface="Helvetica Neue"/>
                <a:cs typeface="Helvetica Neue"/>
                <a:sym typeface="Helvetica Neue"/>
              </a:rPr>
              <a:t>after classes</a:t>
            </a:r>
            <a:r>
              <a:rPr lang="en-GB" sz="2000">
                <a:latin typeface="Helvetica Neue Light"/>
                <a:ea typeface="Helvetica Neue Light"/>
                <a:cs typeface="Helvetica Neue Light"/>
                <a:sym typeface="Helvetica Neue Light"/>
              </a:rPr>
              <a:t> para repasar y profundizar los temas vistos, así como abrir espacios de consulta. Si bien la asistencia es optativa, te sugerimos que los tengas presentes como recurso para mejorar tu experiencia. En caso de no poder asistir, recuerda que quedarán grabados.</a:t>
            </a:r>
            <a:endParaRPr sz="2000">
              <a:latin typeface="Helvetica Neue Light"/>
              <a:ea typeface="Helvetica Neue Light"/>
              <a:cs typeface="Helvetica Neue Light"/>
              <a:sym typeface="Helvetica Neue Light"/>
            </a:endParaRPr>
          </a:p>
        </p:txBody>
      </p:sp>
      <p:pic>
        <p:nvPicPr>
          <p:cNvPr id="177" name="Google Shape;177;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8" name="Google Shape;178;p29"/>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Amígate con los after classes</a:t>
            </a:r>
            <a:endParaRPr sz="2600">
              <a:latin typeface="Anton"/>
              <a:ea typeface="Anton"/>
              <a:cs typeface="Anton"/>
              <a:sym typeface="Anton"/>
            </a:endParaRPr>
          </a:p>
        </p:txBody>
      </p:sp>
      <p:pic>
        <p:nvPicPr>
          <p:cNvPr id="179" name="Google Shape;179;p29"/>
          <p:cNvPicPr preferRelativeResize="0"/>
          <p:nvPr/>
        </p:nvPicPr>
        <p:blipFill>
          <a:blip r:embed="rId4">
            <a:alphaModFix/>
          </a:blip>
          <a:stretch>
            <a:fillRect/>
          </a:stretch>
        </p:blipFill>
        <p:spPr>
          <a:xfrm>
            <a:off x="5667275" y="1945542"/>
            <a:ext cx="3476725" cy="19556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3" name="Shape 183"/>
        <p:cNvGrpSpPr/>
        <p:nvPr/>
      </p:nvGrpSpPr>
      <p:grpSpPr>
        <a:xfrm>
          <a:off x="0" y="0"/>
          <a:ext cx="0" cy="0"/>
          <a:chOff x="0" y="0"/>
          <a:chExt cx="0" cy="0"/>
        </a:xfrm>
      </p:grpSpPr>
      <p:sp>
        <p:nvSpPr>
          <p:cNvPr id="184" name="Google Shape;184;p30"/>
          <p:cNvSpPr txBox="1"/>
          <p:nvPr/>
        </p:nvSpPr>
        <p:spPr>
          <a:xfrm>
            <a:off x="631175" y="1366525"/>
            <a:ext cx="50361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Queremos que logres realizar el mejor Proyecto Final posible. Por eso es importante </a:t>
            </a:r>
            <a:r>
              <a:rPr lang="en-GB" sz="2000">
                <a:highlight>
                  <a:srgbClr val="00FFFF"/>
                </a:highlight>
                <a:latin typeface="Helvetica Neue Light"/>
                <a:ea typeface="Helvetica Neue Light"/>
                <a:cs typeface="Helvetica Neue Light"/>
                <a:sym typeface="Helvetica Neue Light"/>
              </a:rPr>
              <a:t>que primero te centres en los requisitos o piezas mínimas solicitados en la consigna</a:t>
            </a:r>
            <a:r>
              <a:rPr lang="en-GB" sz="2000">
                <a:latin typeface="Helvetica Neue Light"/>
                <a:ea typeface="Helvetica Neue Light"/>
                <a:cs typeface="Helvetica Neue Light"/>
                <a:sym typeface="Helvetica Neue Light"/>
              </a:rPr>
              <a:t>, para luego apuntar hacia ideas más ambiciosas. Esto te permitirá </a:t>
            </a:r>
            <a:r>
              <a:rPr b="1" lang="en-GB" sz="2000">
                <a:latin typeface="Helvetica Neue"/>
                <a:ea typeface="Helvetica Neue"/>
                <a:cs typeface="Helvetica Neue"/>
                <a:sym typeface="Helvetica Neue"/>
              </a:rPr>
              <a:t>alcanzar las metas paso a paso</a:t>
            </a:r>
            <a:r>
              <a:rPr lang="en-GB" sz="2000">
                <a:latin typeface="Helvetica Neue Light"/>
                <a:ea typeface="Helvetica Neue Light"/>
                <a:cs typeface="Helvetica Neue Light"/>
                <a:sym typeface="Helvetica Neue Light"/>
              </a:rPr>
              <a:t> y superar tus propios límites.</a:t>
            </a:r>
            <a:endParaRPr sz="2000">
              <a:latin typeface="Helvetica Neue Light"/>
              <a:ea typeface="Helvetica Neue Light"/>
              <a:cs typeface="Helvetica Neue Light"/>
              <a:sym typeface="Helvetica Neue Light"/>
            </a:endParaRPr>
          </a:p>
        </p:txBody>
      </p:sp>
      <p:pic>
        <p:nvPicPr>
          <p:cNvPr id="185" name="Google Shape;185;p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86" name="Google Shape;186;p30"/>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Más vale pájaro en mano que cien volando</a:t>
            </a:r>
            <a:endParaRPr sz="2600">
              <a:latin typeface="Anton"/>
              <a:ea typeface="Anton"/>
              <a:cs typeface="Anton"/>
              <a:sym typeface="Anton"/>
            </a:endParaRPr>
          </a:p>
        </p:txBody>
      </p:sp>
      <p:pic>
        <p:nvPicPr>
          <p:cNvPr id="187" name="Google Shape;187;p30"/>
          <p:cNvPicPr preferRelativeResize="0"/>
          <p:nvPr/>
        </p:nvPicPr>
        <p:blipFill>
          <a:blip r:embed="rId4">
            <a:alphaModFix/>
          </a:blip>
          <a:stretch>
            <a:fillRect/>
          </a:stretch>
        </p:blipFill>
        <p:spPr>
          <a:xfrm>
            <a:off x="5819675" y="1988400"/>
            <a:ext cx="3324326" cy="1869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1"/>
          <p:cNvSpPr txBox="1"/>
          <p:nvPr/>
        </p:nvSpPr>
        <p:spPr>
          <a:xfrm>
            <a:off x="2187450" y="1644800"/>
            <a:ext cx="517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¡Arrancamos!</a:t>
            </a:r>
            <a:endParaRPr i="1" sz="3600">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2"/>
          <p:cNvSpPr txBox="1"/>
          <p:nvPr/>
        </p:nvSpPr>
        <p:spPr>
          <a:xfrm>
            <a:off x="1541400" y="1727025"/>
            <a:ext cx="60612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Principios de</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GB" sz="3600">
                <a:solidFill>
                  <a:srgbClr val="121212"/>
                </a:solidFill>
                <a:latin typeface="Anton"/>
                <a:ea typeface="Anton"/>
                <a:cs typeface="Anton"/>
                <a:sym typeface="Anton"/>
              </a:rPr>
              <a:t>programación Backend</a:t>
            </a:r>
            <a:endParaRPr i="1" sz="3600">
              <a:solidFill>
                <a:srgbClr val="121212"/>
              </a:solidFill>
              <a:latin typeface="Anton"/>
              <a:ea typeface="Anton"/>
              <a:cs typeface="Anton"/>
              <a:sym typeface="Anton"/>
            </a:endParaRPr>
          </a:p>
          <a:p>
            <a:pPr indent="0" lvl="0" marL="0" rtl="0" algn="ctr">
              <a:spcBef>
                <a:spcPts val="0"/>
              </a:spcBef>
              <a:spcAft>
                <a:spcPts val="0"/>
              </a:spcAft>
              <a:buNone/>
            </a:pPr>
            <a:r>
              <a:t/>
            </a:r>
            <a:endParaRPr i="1" sz="3600">
              <a:solidFill>
                <a:srgbClr val="121212"/>
              </a:solidFill>
              <a:latin typeface="Anton"/>
              <a:ea typeface="Anton"/>
              <a:cs typeface="Anton"/>
              <a:sym typeface="Anton"/>
            </a:endParaRPr>
          </a:p>
        </p:txBody>
      </p:sp>
      <p:sp>
        <p:nvSpPr>
          <p:cNvPr id="198" name="Google Shape;198;p32"/>
          <p:cNvSpPr txBox="1"/>
          <p:nvPr/>
        </p:nvSpPr>
        <p:spPr>
          <a:xfrm>
            <a:off x="2022750" y="11631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1. </a:t>
            </a:r>
            <a:r>
              <a:rPr lang="en-GB" sz="2000">
                <a:solidFill>
                  <a:srgbClr val="121212"/>
                </a:solidFill>
                <a:latin typeface="Helvetica Neue Light"/>
                <a:ea typeface="Helvetica Neue Light"/>
                <a:cs typeface="Helvetica Neue Light"/>
                <a:sym typeface="Helvetica Neue Light"/>
              </a:rPr>
              <a:t> Programación </a:t>
            </a:r>
            <a:r>
              <a:rPr lang="en-GB" sz="2000">
                <a:solidFill>
                  <a:srgbClr val="121212"/>
                </a:solidFill>
                <a:latin typeface="Helvetica Neue Light"/>
                <a:ea typeface="Helvetica Neue Light"/>
                <a:cs typeface="Helvetica Neue Light"/>
                <a:sym typeface="Helvetica Neue Light"/>
              </a:rPr>
              <a:t>Backend</a:t>
            </a:r>
            <a:endParaRPr>
              <a:solidFill>
                <a:srgbClr val="121212"/>
              </a:solidFill>
              <a:latin typeface="Helvetica Neue Light"/>
              <a:ea typeface="Helvetica Neue Light"/>
              <a:cs typeface="Helvetica Neue Light"/>
              <a:sym typeface="Helvetica Neue Light"/>
            </a:endParaRPr>
          </a:p>
        </p:txBody>
      </p:sp>
      <p:sp>
        <p:nvSpPr>
          <p:cNvPr id="199" name="Google Shape;199;p3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03" name="Shape 203"/>
        <p:cNvGrpSpPr/>
        <p:nvPr/>
      </p:nvGrpSpPr>
      <p:grpSpPr>
        <a:xfrm>
          <a:off x="0" y="0"/>
          <a:ext cx="0" cy="0"/>
          <a:chOff x="0" y="0"/>
          <a:chExt cx="0" cy="0"/>
        </a:xfrm>
      </p:grpSpPr>
      <p:sp>
        <p:nvSpPr>
          <p:cNvPr id="204" name="Google Shape;204;p33"/>
          <p:cNvSpPr txBox="1"/>
          <p:nvPr/>
        </p:nvSpPr>
        <p:spPr>
          <a:xfrm>
            <a:off x="4006550" y="1909600"/>
            <a:ext cx="4624800" cy="20448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GB" sz="1800">
                <a:latin typeface="Helvetica Neue Light"/>
                <a:ea typeface="Helvetica Neue Light"/>
                <a:cs typeface="Helvetica Neue Light"/>
                <a:sym typeface="Helvetica Neue Light"/>
              </a:rPr>
              <a:t>Entender la diferencia entre programación Front </a:t>
            </a:r>
            <a:r>
              <a:rPr lang="en-GB" sz="1800">
                <a:latin typeface="Helvetica Neue Light"/>
                <a:ea typeface="Helvetica Neue Light"/>
                <a:cs typeface="Helvetica Neue Light"/>
                <a:sym typeface="Helvetica Neue Light"/>
              </a:rPr>
              <a:t>e</a:t>
            </a:r>
            <a:r>
              <a:rPr lang="en-GB" sz="1800">
                <a:latin typeface="Helvetica Neue Light"/>
                <a:ea typeface="Helvetica Neue Light"/>
                <a:cs typeface="Helvetica Neue Light"/>
                <a:sym typeface="Helvetica Neue Light"/>
              </a:rPr>
              <a:t>nd y Back </a:t>
            </a:r>
            <a:r>
              <a:rPr lang="en-GB" sz="1800">
                <a:latin typeface="Helvetica Neue Light"/>
                <a:ea typeface="Helvetica Neue Light"/>
                <a:cs typeface="Helvetica Neue Light"/>
                <a:sym typeface="Helvetica Neue Light"/>
              </a:rPr>
              <a:t>e</a:t>
            </a:r>
            <a:r>
              <a:rPr lang="en-GB" sz="1800">
                <a:latin typeface="Helvetica Neue Light"/>
                <a:ea typeface="Helvetica Neue Light"/>
                <a:cs typeface="Helvetica Neue Light"/>
                <a:sym typeface="Helvetica Neue Light"/>
              </a:rPr>
              <a:t>nd</a:t>
            </a:r>
            <a:endParaRPr sz="1800">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000000"/>
              </a:buClr>
              <a:buSzPts val="1800"/>
              <a:buChar char="●"/>
            </a:pPr>
            <a:r>
              <a:rPr lang="en-GB" sz="1800">
                <a:solidFill>
                  <a:schemeClr val="dk1"/>
                </a:solidFill>
                <a:latin typeface="Helvetica Neue Light"/>
                <a:ea typeface="Helvetica Neue Light"/>
                <a:cs typeface="Helvetica Neue Light"/>
                <a:sym typeface="Helvetica Neue Light"/>
              </a:rPr>
              <a:t>Comprender las nociones básicas para programar utilizando Javascript y el MERN Stack</a:t>
            </a:r>
            <a:endParaRPr sz="1800">
              <a:solidFill>
                <a:schemeClr val="dk1"/>
              </a:solidFill>
              <a:latin typeface="Helvetica Neue Light"/>
              <a:ea typeface="Helvetica Neue Light"/>
              <a:cs typeface="Helvetica Neue Light"/>
              <a:sym typeface="Helvetica Neue Light"/>
            </a:endParaRPr>
          </a:p>
        </p:txBody>
      </p:sp>
      <p:pic>
        <p:nvPicPr>
          <p:cNvPr id="205" name="Google Shape;205;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6" name="Google Shape;206;p33"/>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207" name="Google Shape;207;p33"/>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6" name="Shape 66"/>
        <p:cNvGrpSpPr/>
        <p:nvPr/>
      </p:nvGrpSpPr>
      <p:grpSpPr>
        <a:xfrm>
          <a:off x="0" y="0"/>
          <a:ext cx="0" cy="0"/>
          <a:chOff x="0" y="0"/>
          <a:chExt cx="0" cy="0"/>
        </a:xfrm>
      </p:grpSpPr>
      <p:sp>
        <p:nvSpPr>
          <p:cNvPr id="67" name="Google Shape;67;p1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RECUERDA PONER A GRABAR LA CLASE</a:t>
            </a:r>
            <a:endParaRPr i="1" sz="3600">
              <a:solidFill>
                <a:srgbClr val="121212"/>
              </a:solidFill>
              <a:latin typeface="Anton"/>
              <a:ea typeface="Anton"/>
              <a:cs typeface="Anton"/>
              <a:sym typeface="Anton"/>
            </a:endParaRPr>
          </a:p>
        </p:txBody>
      </p:sp>
      <p:pic>
        <p:nvPicPr>
          <p:cNvPr id="68" name="Google Shape;68;p16"/>
          <p:cNvPicPr preferRelativeResize="0"/>
          <p:nvPr/>
        </p:nvPicPr>
        <p:blipFill>
          <a:blip r:embed="rId3">
            <a:alphaModFix/>
          </a:blip>
          <a:stretch>
            <a:fillRect/>
          </a:stretch>
        </p:blipFill>
        <p:spPr>
          <a:xfrm>
            <a:off x="6265000" y="4033524"/>
            <a:ext cx="3334951" cy="1435900"/>
          </a:xfrm>
          <a:prstGeom prst="rect">
            <a:avLst/>
          </a:prstGeom>
          <a:noFill/>
          <a:ln>
            <a:noFill/>
          </a:ln>
        </p:spPr>
      </p:pic>
      <p:pic>
        <p:nvPicPr>
          <p:cNvPr id="69" name="Google Shape;69;p16"/>
          <p:cNvPicPr preferRelativeResize="0"/>
          <p:nvPr/>
        </p:nvPicPr>
        <p:blipFill>
          <a:blip r:embed="rId4">
            <a:alphaModFix/>
          </a:blip>
          <a:stretch>
            <a:fillRect/>
          </a:stretch>
        </p:blipFill>
        <p:spPr>
          <a:xfrm>
            <a:off x="4125950" y="3210488"/>
            <a:ext cx="892100" cy="74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1" name="Shape 211"/>
        <p:cNvGrpSpPr/>
        <p:nvPr/>
      </p:nvGrpSpPr>
      <p:grpSpPr>
        <a:xfrm>
          <a:off x="0" y="0"/>
          <a:ext cx="0" cy="0"/>
          <a:chOff x="0" y="0"/>
          <a:chExt cx="0" cy="0"/>
        </a:xfrm>
      </p:grpSpPr>
      <p:sp>
        <p:nvSpPr>
          <p:cNvPr id="212" name="Google Shape;212;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3" name="Google Shape;213;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4" name="Google Shape;214;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5" name="Google Shape;215;p34"/>
          <p:cNvSpPr/>
          <p:nvPr/>
        </p:nvSpPr>
        <p:spPr>
          <a:xfrm>
            <a:off x="1226125"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6" name="Google Shape;216;p34"/>
          <p:cNvSpPr/>
          <p:nvPr/>
        </p:nvSpPr>
        <p:spPr>
          <a:xfrm>
            <a:off x="35547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8" name="Google Shape;218;p3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2</a:t>
            </a:r>
            <a:endParaRPr>
              <a:latin typeface="Helvetica Neue"/>
              <a:ea typeface="Helvetica Neue"/>
              <a:cs typeface="Helvetica Neue"/>
              <a:sym typeface="Helvetica Neue"/>
            </a:endParaRPr>
          </a:p>
        </p:txBody>
      </p:sp>
      <p:sp>
        <p:nvSpPr>
          <p:cNvPr id="220" name="Google Shape;220;p34"/>
          <p:cNvSpPr txBox="1"/>
          <p:nvPr/>
        </p:nvSpPr>
        <p:spPr>
          <a:xfrm>
            <a:off x="1377625"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chemeClr val="dk1"/>
                </a:solidFill>
                <a:highlight>
                  <a:srgbClr val="FFFFFF"/>
                </a:highlight>
              </a:rPr>
              <a:t>Principios de programación Backend y Javascript</a:t>
            </a:r>
            <a:endParaRPr b="1" sz="1200">
              <a:latin typeface="Helvetica Neue"/>
              <a:ea typeface="Helvetica Neue"/>
              <a:cs typeface="Helvetica Neue"/>
              <a:sym typeface="Helvetica Neue"/>
            </a:endParaRPr>
          </a:p>
        </p:txBody>
      </p:sp>
      <p:pic>
        <p:nvPicPr>
          <p:cNvPr id="221" name="Google Shape;221;p34"/>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222" name="Google Shape;222;p3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1</a:t>
            </a:r>
            <a:endParaRPr>
              <a:latin typeface="Helvetica Neue"/>
              <a:ea typeface="Helvetica Neue"/>
              <a:cs typeface="Helvetica Neue"/>
              <a:sym typeface="Helvetica Neue"/>
            </a:endParaRPr>
          </a:p>
        </p:txBody>
      </p:sp>
      <p:sp>
        <p:nvSpPr>
          <p:cNvPr id="224" name="Google Shape;224;p34"/>
          <p:cNvSpPr txBox="1"/>
          <p:nvPr/>
        </p:nvSpPr>
        <p:spPr>
          <a:xfrm>
            <a:off x="6161875"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rgbClr val="FFFFFF"/>
                </a:highlight>
              </a:rPr>
              <a:t>Servidores Web</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225" name="Google Shape;225;p3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6" name="Google Shape;226;p3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7" name="Google Shape;227;p3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8" name="Google Shape;228;p3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29" name="Google Shape;229;p34"/>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230" name="Google Shape;230;p3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a:t>
            </a:r>
            <a:endParaRPr>
              <a:latin typeface="Helvetica Neue"/>
              <a:ea typeface="Helvetica Neue"/>
              <a:cs typeface="Helvetica Neue"/>
              <a:sym typeface="Helvetica Neue"/>
            </a:endParaRPr>
          </a:p>
        </p:txBody>
      </p:sp>
      <p:sp>
        <p:nvSpPr>
          <p:cNvPr id="232" name="Google Shape;232;p34"/>
          <p:cNvSpPr txBox="1"/>
          <p:nvPr/>
        </p:nvSpPr>
        <p:spPr>
          <a:xfrm>
            <a:off x="3769738"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Manejo de Archivos en Javascript:</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programación sincrónica y asincrónica</a:t>
            </a:r>
            <a:endParaRPr b="1" sz="1200">
              <a:latin typeface="Helvetica Neue"/>
              <a:ea typeface="Helvetica Neue"/>
              <a:cs typeface="Helvetica Neue"/>
              <a:sym typeface="Helvetica Neue"/>
            </a:endParaRPr>
          </a:p>
        </p:txBody>
      </p:sp>
      <p:cxnSp>
        <p:nvCxnSpPr>
          <p:cNvPr id="233" name="Google Shape;233;p3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4" name="Google Shape;234;p3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5" name="Google Shape;235;p3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6" name="Google Shape;236;p3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37" name="Google Shape;237;p34"/>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238" name="Google Shape;238;p34"/>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P</a:t>
            </a:r>
            <a:r>
              <a:rPr i="1" lang="en-GB" sz="3600">
                <a:solidFill>
                  <a:srgbClr val="E0FF00"/>
                </a:solidFill>
                <a:latin typeface="Anton"/>
                <a:ea typeface="Anton"/>
                <a:cs typeface="Anton"/>
                <a:sym typeface="Anton"/>
              </a:rPr>
              <a:t>rogramación Web</a:t>
            </a:r>
            <a:endParaRPr i="1" sz="3600">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7" name="Shape 247"/>
        <p:cNvGrpSpPr/>
        <p:nvPr/>
      </p:nvGrpSpPr>
      <p:grpSpPr>
        <a:xfrm>
          <a:off x="0" y="0"/>
          <a:ext cx="0" cy="0"/>
          <a:chOff x="0" y="0"/>
          <a:chExt cx="0" cy="0"/>
        </a:xfrm>
      </p:grpSpPr>
      <p:sp>
        <p:nvSpPr>
          <p:cNvPr id="248" name="Google Shape;248;p3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¿Qué es Front end y Back end?</a:t>
            </a:r>
            <a:endParaRPr i="1" sz="3600">
              <a:latin typeface="Anton"/>
              <a:ea typeface="Anton"/>
              <a:cs typeface="Anton"/>
              <a:sym typeface="Anton"/>
            </a:endParaRPr>
          </a:p>
        </p:txBody>
      </p:sp>
      <p:pic>
        <p:nvPicPr>
          <p:cNvPr id="249" name="Google Shape;249;p3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53" name="Shape 253"/>
        <p:cNvGrpSpPr/>
        <p:nvPr/>
      </p:nvGrpSpPr>
      <p:grpSpPr>
        <a:xfrm>
          <a:off x="0" y="0"/>
          <a:ext cx="0" cy="0"/>
          <a:chOff x="0" y="0"/>
          <a:chExt cx="0" cy="0"/>
        </a:xfrm>
      </p:grpSpPr>
      <p:sp>
        <p:nvSpPr>
          <p:cNvPr id="254" name="Google Shape;254;p37"/>
          <p:cNvSpPr txBox="1"/>
          <p:nvPr/>
        </p:nvSpPr>
        <p:spPr>
          <a:xfrm>
            <a:off x="900513" y="209430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55" name="Google Shape;255;p37"/>
          <p:cNvSpPr txBox="1"/>
          <p:nvPr/>
        </p:nvSpPr>
        <p:spPr>
          <a:xfrm>
            <a:off x="991413" y="1726200"/>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Back end y el Front end son dos partes fundamentales de la programación de una aplicación web. Al </a:t>
            </a:r>
            <a:r>
              <a:rPr b="1" lang="en-GB" sz="2000">
                <a:latin typeface="Helvetica Neue"/>
                <a:ea typeface="Helvetica Neue"/>
                <a:cs typeface="Helvetica Neue"/>
                <a:sym typeface="Helvetica Neue"/>
              </a:rPr>
              <a:t>Front end </a:t>
            </a:r>
            <a:r>
              <a:rPr lang="en-GB" sz="2000">
                <a:latin typeface="Helvetica Neue Light"/>
                <a:ea typeface="Helvetica Neue Light"/>
                <a:cs typeface="Helvetica Neue Light"/>
                <a:sym typeface="Helvetica Neue Light"/>
              </a:rPr>
              <a:t>se lo conoce como el </a:t>
            </a:r>
            <a:r>
              <a:rPr b="1" lang="en-GB" sz="2000">
                <a:latin typeface="Helvetica Neue"/>
                <a:ea typeface="Helvetica Neue"/>
                <a:cs typeface="Helvetica Neue"/>
                <a:sym typeface="Helvetica Neue"/>
              </a:rPr>
              <a:t>lado del cliente </a:t>
            </a:r>
            <a:r>
              <a:rPr lang="en-GB" sz="2000">
                <a:latin typeface="Helvetica Neue Light"/>
                <a:ea typeface="Helvetica Neue Light"/>
                <a:cs typeface="Helvetica Neue Light"/>
                <a:sym typeface="Helvetica Neue Light"/>
              </a:rPr>
              <a:t>y al </a:t>
            </a:r>
            <a:r>
              <a:rPr b="1" lang="en-GB" sz="2000">
                <a:latin typeface="Helvetica Neue"/>
                <a:ea typeface="Helvetica Neue"/>
                <a:cs typeface="Helvetica Neue"/>
                <a:sym typeface="Helvetica Neue"/>
              </a:rPr>
              <a:t>Back end </a:t>
            </a:r>
            <a:r>
              <a:rPr lang="en-GB" sz="2000">
                <a:latin typeface="Helvetica Neue Light"/>
                <a:ea typeface="Helvetica Neue Light"/>
                <a:cs typeface="Helvetica Neue Light"/>
                <a:sym typeface="Helvetica Neue Light"/>
              </a:rPr>
              <a:t>como el </a:t>
            </a:r>
            <a:r>
              <a:rPr b="1" lang="en-GB" sz="2000">
                <a:latin typeface="Helvetica Neue"/>
                <a:ea typeface="Helvetica Neue"/>
                <a:cs typeface="Helvetica Neue"/>
                <a:sym typeface="Helvetica Neue"/>
              </a:rPr>
              <a:t>lado del servidor</a:t>
            </a:r>
            <a:endParaRPr b="1" sz="2000">
              <a:latin typeface="Helvetica Neue"/>
              <a:ea typeface="Helvetica Neue"/>
              <a:cs typeface="Helvetica Neue"/>
              <a:sym typeface="Helvetica Neue"/>
            </a:endParaRPr>
          </a:p>
        </p:txBody>
      </p:sp>
      <p:sp>
        <p:nvSpPr>
          <p:cNvPr id="256" name="Google Shape;256;p37"/>
          <p:cNvSpPr txBox="1"/>
          <p:nvPr/>
        </p:nvSpPr>
        <p:spPr>
          <a:xfrm>
            <a:off x="1181763" y="701700"/>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Concepto</a:t>
            </a:r>
            <a:endParaRPr i="1" sz="4000">
              <a:latin typeface="Anton"/>
              <a:ea typeface="Anton"/>
              <a:cs typeface="Anton"/>
              <a:sym typeface="Anton"/>
            </a:endParaRPr>
          </a:p>
        </p:txBody>
      </p:sp>
      <p:pic>
        <p:nvPicPr>
          <p:cNvPr id="257" name="Google Shape;257;p3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p:nvPr/>
        </p:nvSpPr>
        <p:spPr>
          <a:xfrm>
            <a:off x="-125" y="0"/>
            <a:ext cx="9144000" cy="429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txBox="1"/>
          <p:nvPr/>
        </p:nvSpPr>
        <p:spPr>
          <a:xfrm>
            <a:off x="247300" y="4409250"/>
            <a:ext cx="3724500" cy="55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Lado Front End y Back End</a:t>
            </a:r>
            <a:endParaRPr>
              <a:latin typeface="Helvetica Neue Light"/>
              <a:ea typeface="Helvetica Neue Light"/>
              <a:cs typeface="Helvetica Neue Light"/>
              <a:sym typeface="Helvetica Neue Light"/>
            </a:endParaRPr>
          </a:p>
        </p:txBody>
      </p:sp>
      <p:pic>
        <p:nvPicPr>
          <p:cNvPr id="264" name="Google Shape;264;p3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5" name="Google Shape;265;p38"/>
          <p:cNvPicPr preferRelativeResize="0"/>
          <p:nvPr/>
        </p:nvPicPr>
        <p:blipFill>
          <a:blip r:embed="rId4">
            <a:alphaModFix/>
          </a:blip>
          <a:stretch>
            <a:fillRect/>
          </a:stretch>
        </p:blipFill>
        <p:spPr>
          <a:xfrm>
            <a:off x="-125"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Aplicaciones que viven en el servidor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 menudo se le denomina “el </a:t>
            </a:r>
            <a:r>
              <a:rPr b="1" lang="en-GB" sz="2000">
                <a:solidFill>
                  <a:schemeClr val="dk1"/>
                </a:solidFill>
                <a:highlight>
                  <a:srgbClr val="FFFFFF"/>
                </a:highlight>
                <a:latin typeface="Helvetica Neue"/>
                <a:ea typeface="Helvetica Neue"/>
                <a:cs typeface="Helvetica Neue"/>
                <a:sym typeface="Helvetica Neue"/>
              </a:rPr>
              <a:t>lado del servidor</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Consiste en un servidor, una aplicación y una base de datos.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 Se </a:t>
            </a:r>
            <a:r>
              <a:rPr b="1" lang="en-GB" sz="2000">
                <a:solidFill>
                  <a:schemeClr val="dk1"/>
                </a:solidFill>
                <a:highlight>
                  <a:srgbClr val="FFFFFF"/>
                </a:highlight>
                <a:latin typeface="Helvetica Neue"/>
                <a:ea typeface="Helvetica Neue"/>
                <a:cs typeface="Helvetica Neue"/>
                <a:sym typeface="Helvetica Neue"/>
              </a:rPr>
              <a:t>toman </a:t>
            </a:r>
            <a:r>
              <a:rPr lang="en-GB" sz="2000">
                <a:solidFill>
                  <a:schemeClr val="dk1"/>
                </a:solidFill>
                <a:highlight>
                  <a:srgbClr val="FFFFFF"/>
                </a:highlight>
                <a:latin typeface="Helvetica Neue Light"/>
                <a:ea typeface="Helvetica Neue Light"/>
                <a:cs typeface="Helvetica Neue Light"/>
                <a:sym typeface="Helvetica Neue Light"/>
              </a:rPr>
              <a:t>los datos, se </a:t>
            </a:r>
            <a:r>
              <a:rPr b="1" lang="en-GB" sz="2000">
                <a:solidFill>
                  <a:schemeClr val="dk1"/>
                </a:solidFill>
                <a:highlight>
                  <a:srgbClr val="FFFFFF"/>
                </a:highlight>
                <a:latin typeface="Helvetica Neue"/>
                <a:ea typeface="Helvetica Neue"/>
                <a:cs typeface="Helvetica Neue"/>
                <a:sym typeface="Helvetica Neue"/>
              </a:rPr>
              <a:t>procesa </a:t>
            </a:r>
            <a:r>
              <a:rPr lang="en-GB" sz="2000">
                <a:solidFill>
                  <a:schemeClr val="dk1"/>
                </a:solidFill>
                <a:highlight>
                  <a:srgbClr val="FFFFFF"/>
                </a:highlight>
                <a:latin typeface="Helvetica Neue Light"/>
                <a:ea typeface="Helvetica Neue Light"/>
                <a:cs typeface="Helvetica Neue Light"/>
                <a:sym typeface="Helvetica Neue Light"/>
              </a:rPr>
              <a:t>la información y se </a:t>
            </a:r>
            <a:r>
              <a:rPr b="1" lang="en-GB" sz="2000">
                <a:solidFill>
                  <a:schemeClr val="dk1"/>
                </a:solidFill>
                <a:highlight>
                  <a:srgbClr val="FFFFFF"/>
                </a:highlight>
                <a:latin typeface="Helvetica Neue"/>
                <a:ea typeface="Helvetica Neue"/>
                <a:cs typeface="Helvetica Neue"/>
                <a:sym typeface="Helvetica Neue"/>
              </a:rPr>
              <a:t>envía </a:t>
            </a:r>
            <a:r>
              <a:rPr lang="en-GB" sz="2000">
                <a:solidFill>
                  <a:schemeClr val="dk1"/>
                </a:solidFill>
                <a:highlight>
                  <a:srgbClr val="FFFFFF"/>
                </a:highlight>
                <a:latin typeface="Helvetica Neue Light"/>
                <a:ea typeface="Helvetica Neue Light"/>
                <a:cs typeface="Helvetica Neue Light"/>
                <a:sym typeface="Helvetica Neue Light"/>
              </a:rPr>
              <a:t>al usuario</a:t>
            </a:r>
            <a:endParaRPr sz="2000">
              <a:latin typeface="Helvetica Neue Light"/>
              <a:ea typeface="Helvetica Neue Light"/>
              <a:cs typeface="Helvetica Neue Light"/>
              <a:sym typeface="Helvetica Neue Light"/>
            </a:endParaRPr>
          </a:p>
        </p:txBody>
      </p:sp>
      <p:sp>
        <p:nvSpPr>
          <p:cNvPr id="271" name="Google Shape;271;p3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Back End</a:t>
            </a:r>
            <a:endParaRPr i="1" sz="4500">
              <a:latin typeface="Anton"/>
              <a:ea typeface="Anton"/>
              <a:cs typeface="Anton"/>
              <a:sym typeface="Anton"/>
            </a:endParaRPr>
          </a:p>
        </p:txBody>
      </p:sp>
      <p:pic>
        <p:nvPicPr>
          <p:cNvPr id="272" name="Google Shape;272;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3" name="Google Shape;273;p39"/>
          <p:cNvPicPr preferRelativeResize="0"/>
          <p:nvPr/>
        </p:nvPicPr>
        <p:blipFill>
          <a:blip r:embed="rId4">
            <a:alphaModFix/>
          </a:blip>
          <a:stretch>
            <a:fillRect/>
          </a:stretch>
        </p:blipFill>
        <p:spPr>
          <a:xfrm>
            <a:off x="7458500" y="319975"/>
            <a:ext cx="1186525" cy="118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nvSpPr>
        <p:spPr>
          <a:xfrm>
            <a:off x="275150" y="283850"/>
            <a:ext cx="56661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Visto de otra manera...</a:t>
            </a:r>
            <a:endParaRPr sz="2600">
              <a:latin typeface="Anton"/>
              <a:ea typeface="Anton"/>
              <a:cs typeface="Anton"/>
              <a:sym typeface="Anton"/>
            </a:endParaRPr>
          </a:p>
        </p:txBody>
      </p:sp>
      <p:pic>
        <p:nvPicPr>
          <p:cNvPr id="279" name="Google Shape;279;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0" name="Google Shape;280;p40"/>
          <p:cNvPicPr preferRelativeResize="0"/>
          <p:nvPr/>
        </p:nvPicPr>
        <p:blipFill rotWithShape="1">
          <a:blip r:embed="rId4">
            <a:alphaModFix/>
          </a:blip>
          <a:srcRect b="2448" l="0" r="0" t="0"/>
          <a:stretch/>
        </p:blipFill>
        <p:spPr>
          <a:xfrm>
            <a:off x="2931700" y="825400"/>
            <a:ext cx="3280598" cy="4045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84" name="Shape 284"/>
        <p:cNvGrpSpPr/>
        <p:nvPr/>
      </p:nvGrpSpPr>
      <p:grpSpPr>
        <a:xfrm>
          <a:off x="0" y="0"/>
          <a:ext cx="0" cy="0"/>
          <a:chOff x="0" y="0"/>
          <a:chExt cx="0" cy="0"/>
        </a:xfrm>
      </p:grpSpPr>
      <p:sp>
        <p:nvSpPr>
          <p:cNvPr id="285" name="Google Shape;285;p41"/>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MERN Stack</a:t>
            </a:r>
            <a:endParaRPr i="1" sz="3600">
              <a:latin typeface="Anton"/>
              <a:ea typeface="Anton"/>
              <a:cs typeface="Anton"/>
              <a:sym typeface="Anton"/>
            </a:endParaRPr>
          </a:p>
        </p:txBody>
      </p:sp>
      <p:pic>
        <p:nvPicPr>
          <p:cNvPr id="286" name="Google Shape;286;p4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nvSpPr>
        <p:spPr>
          <a:xfrm>
            <a:off x="1342625" y="74397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Componentes</a:t>
            </a:r>
            <a:endParaRPr i="1" sz="3600">
              <a:latin typeface="Anton"/>
              <a:ea typeface="Anton"/>
              <a:cs typeface="Anton"/>
              <a:sym typeface="Anton"/>
            </a:endParaRPr>
          </a:p>
        </p:txBody>
      </p:sp>
      <p:sp>
        <p:nvSpPr>
          <p:cNvPr id="292" name="Google Shape;292;p42"/>
          <p:cNvSpPr txBox="1"/>
          <p:nvPr/>
        </p:nvSpPr>
        <p:spPr>
          <a:xfrm>
            <a:off x="838525"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MongoDB</a:t>
            </a:r>
            <a:endParaRPr sz="1800">
              <a:latin typeface="Helvetica Neue Light"/>
              <a:ea typeface="Helvetica Neue Light"/>
              <a:cs typeface="Helvetica Neue Light"/>
              <a:sym typeface="Helvetica Neue Light"/>
            </a:endParaRPr>
          </a:p>
        </p:txBody>
      </p:sp>
      <p:sp>
        <p:nvSpPr>
          <p:cNvPr id="293" name="Google Shape;293;p42"/>
          <p:cNvSpPr txBox="1"/>
          <p:nvPr/>
        </p:nvSpPr>
        <p:spPr>
          <a:xfrm>
            <a:off x="1666960" y="2287913"/>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294" name="Google Shape;294;p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95" name="Google Shape;295;p42"/>
          <p:cNvPicPr preferRelativeResize="0"/>
          <p:nvPr/>
        </p:nvPicPr>
        <p:blipFill>
          <a:blip r:embed="rId4">
            <a:alphaModFix/>
          </a:blip>
          <a:stretch>
            <a:fillRect/>
          </a:stretch>
        </p:blipFill>
        <p:spPr>
          <a:xfrm>
            <a:off x="914725" y="1977576"/>
            <a:ext cx="1984462" cy="1322975"/>
          </a:xfrm>
          <a:prstGeom prst="rect">
            <a:avLst/>
          </a:prstGeom>
          <a:noFill/>
          <a:ln>
            <a:noFill/>
          </a:ln>
        </p:spPr>
      </p:pic>
      <p:sp>
        <p:nvSpPr>
          <p:cNvPr id="296" name="Google Shape;296;p42"/>
          <p:cNvSpPr txBox="1"/>
          <p:nvPr/>
        </p:nvSpPr>
        <p:spPr>
          <a:xfrm>
            <a:off x="2645100"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ExpressJS</a:t>
            </a:r>
            <a:endParaRPr sz="1800">
              <a:latin typeface="Helvetica Neue Light"/>
              <a:ea typeface="Helvetica Neue Light"/>
              <a:cs typeface="Helvetica Neue Light"/>
              <a:sym typeface="Helvetica Neue Light"/>
            </a:endParaRPr>
          </a:p>
        </p:txBody>
      </p:sp>
      <p:sp>
        <p:nvSpPr>
          <p:cNvPr id="297" name="Google Shape;297;p42"/>
          <p:cNvSpPr txBox="1"/>
          <p:nvPr/>
        </p:nvSpPr>
        <p:spPr>
          <a:xfrm>
            <a:off x="4451675"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ReactJS</a:t>
            </a:r>
            <a:endParaRPr sz="1800">
              <a:latin typeface="Helvetica Neue Light"/>
              <a:ea typeface="Helvetica Neue Light"/>
              <a:cs typeface="Helvetica Neue Light"/>
              <a:sym typeface="Helvetica Neue Light"/>
            </a:endParaRPr>
          </a:p>
        </p:txBody>
      </p:sp>
      <p:sp>
        <p:nvSpPr>
          <p:cNvPr id="298" name="Google Shape;298;p42"/>
          <p:cNvSpPr txBox="1"/>
          <p:nvPr/>
        </p:nvSpPr>
        <p:spPr>
          <a:xfrm>
            <a:off x="6258250"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NodeJS</a:t>
            </a:r>
            <a:endParaRPr sz="1800">
              <a:latin typeface="Helvetica Neue Light"/>
              <a:ea typeface="Helvetica Neue Light"/>
              <a:cs typeface="Helvetica Neue Light"/>
              <a:sym typeface="Helvetica Neue Light"/>
            </a:endParaRPr>
          </a:p>
        </p:txBody>
      </p:sp>
      <p:pic>
        <p:nvPicPr>
          <p:cNvPr id="299" name="Google Shape;299;p42"/>
          <p:cNvPicPr preferRelativeResize="0"/>
          <p:nvPr/>
        </p:nvPicPr>
        <p:blipFill>
          <a:blip r:embed="rId5">
            <a:alphaModFix/>
          </a:blip>
          <a:stretch>
            <a:fillRect/>
          </a:stretch>
        </p:blipFill>
        <p:spPr>
          <a:xfrm>
            <a:off x="3125094" y="2011826"/>
            <a:ext cx="1352616" cy="1254475"/>
          </a:xfrm>
          <a:prstGeom prst="rect">
            <a:avLst/>
          </a:prstGeom>
          <a:noFill/>
          <a:ln>
            <a:noFill/>
          </a:ln>
        </p:spPr>
      </p:pic>
      <p:pic>
        <p:nvPicPr>
          <p:cNvPr id="300" name="Google Shape;300;p42"/>
          <p:cNvPicPr preferRelativeResize="0"/>
          <p:nvPr/>
        </p:nvPicPr>
        <p:blipFill>
          <a:blip r:embed="rId6">
            <a:alphaModFix/>
          </a:blip>
          <a:stretch>
            <a:fillRect/>
          </a:stretch>
        </p:blipFill>
        <p:spPr>
          <a:xfrm>
            <a:off x="4703617" y="1830663"/>
            <a:ext cx="1557325" cy="1557350"/>
          </a:xfrm>
          <a:prstGeom prst="rect">
            <a:avLst/>
          </a:prstGeom>
          <a:noFill/>
          <a:ln>
            <a:noFill/>
          </a:ln>
        </p:spPr>
      </p:pic>
      <p:pic>
        <p:nvPicPr>
          <p:cNvPr id="301" name="Google Shape;301;p42"/>
          <p:cNvPicPr preferRelativeResize="0"/>
          <p:nvPr/>
        </p:nvPicPr>
        <p:blipFill>
          <a:blip r:embed="rId7">
            <a:alphaModFix/>
          </a:blip>
          <a:stretch>
            <a:fillRect/>
          </a:stretch>
        </p:blipFill>
        <p:spPr>
          <a:xfrm>
            <a:off x="6486850" y="1824825"/>
            <a:ext cx="1628450" cy="16284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05" name="Shape 305"/>
        <p:cNvGrpSpPr/>
        <p:nvPr/>
      </p:nvGrpSpPr>
      <p:grpSpPr>
        <a:xfrm>
          <a:off x="0" y="0"/>
          <a:ext cx="0" cy="0"/>
          <a:chOff x="0" y="0"/>
          <a:chExt cx="0" cy="0"/>
        </a:xfrm>
      </p:grpSpPr>
      <p:sp>
        <p:nvSpPr>
          <p:cNvPr id="306" name="Google Shape;306;p43"/>
          <p:cNvSpPr txBox="1"/>
          <p:nvPr/>
        </p:nvSpPr>
        <p:spPr>
          <a:xfrm>
            <a:off x="900513" y="209430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07" name="Google Shape;307;p43"/>
          <p:cNvSpPr txBox="1"/>
          <p:nvPr/>
        </p:nvSpPr>
        <p:spPr>
          <a:xfrm>
            <a:off x="1181763" y="625500"/>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Concepto</a:t>
            </a:r>
            <a:endParaRPr i="1" sz="4000">
              <a:latin typeface="Anton"/>
              <a:ea typeface="Anton"/>
              <a:cs typeface="Anton"/>
              <a:sym typeface="Anton"/>
            </a:endParaRPr>
          </a:p>
        </p:txBody>
      </p:sp>
      <p:sp>
        <p:nvSpPr>
          <p:cNvPr id="308" name="Google Shape;308;p43"/>
          <p:cNvSpPr txBox="1"/>
          <p:nvPr/>
        </p:nvSpPr>
        <p:spPr>
          <a:xfrm>
            <a:off x="991413" y="1802400"/>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stack MERN utiliza </a:t>
            </a:r>
            <a:r>
              <a:rPr b="1" lang="en-GB" sz="2000">
                <a:latin typeface="Helvetica Neue"/>
                <a:ea typeface="Helvetica Neue"/>
                <a:cs typeface="Helvetica Neue"/>
                <a:sym typeface="Helvetica Neue"/>
              </a:rPr>
              <a:t>JavaScript como único lenguaje</a:t>
            </a:r>
            <a:r>
              <a:rPr lang="en-GB" sz="2000">
                <a:latin typeface="Helvetica Neue Light"/>
                <a:ea typeface="Helvetica Neue Light"/>
                <a:cs typeface="Helvetica Neue Light"/>
                <a:sym typeface="Helvetica Neue Light"/>
              </a:rPr>
              <a:t>, por ello no tendremos dificultades al familiarizarnos con cualquiera de estas tecnologías, las cuales son mongoDB, Express, React y Node.js.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highlight>
                  <a:srgbClr val="00FFFF"/>
                </a:highlight>
                <a:latin typeface="Helvetica Neue Light"/>
                <a:ea typeface="Helvetica Neue Light"/>
                <a:cs typeface="Helvetica Neue Light"/>
                <a:sym typeface="Helvetica Neue Light"/>
              </a:rPr>
              <a:t>La ventaja que encontramos al utilizar este stack en específico es que </a:t>
            </a:r>
            <a:r>
              <a:rPr b="1" lang="en-GB" sz="2000">
                <a:highlight>
                  <a:srgbClr val="00FFFF"/>
                </a:highlight>
                <a:latin typeface="Helvetica Neue"/>
                <a:ea typeface="Helvetica Neue"/>
                <a:cs typeface="Helvetica Neue"/>
                <a:sym typeface="Helvetica Neue"/>
              </a:rPr>
              <a:t>nos permite profundizar</a:t>
            </a:r>
            <a:r>
              <a:rPr lang="en-GB" sz="2000">
                <a:highlight>
                  <a:srgbClr val="00FFFF"/>
                </a:highlight>
                <a:latin typeface="Helvetica Neue Light"/>
                <a:ea typeface="Helvetica Neue Light"/>
                <a:cs typeface="Helvetica Neue Light"/>
                <a:sym typeface="Helvetica Neue Light"/>
              </a:rPr>
              <a:t> en un solo lenguaje de programación,</a:t>
            </a:r>
            <a:r>
              <a:rPr lang="en-GB" sz="2000">
                <a:latin typeface="Helvetica Neue Light"/>
                <a:ea typeface="Helvetica Neue Light"/>
                <a:cs typeface="Helvetica Neue Light"/>
                <a:sym typeface="Helvetica Neue Light"/>
              </a:rPr>
              <a:t> logrando así enfocar y reforzar nuestros conocimientos y con ello ser más productivos. </a:t>
            </a:r>
            <a:endParaRPr sz="2000">
              <a:latin typeface="Helvetica Neue Light"/>
              <a:ea typeface="Helvetica Neue Light"/>
              <a:cs typeface="Helvetica Neue Light"/>
              <a:sym typeface="Helvetica Neue Light"/>
            </a:endParaRPr>
          </a:p>
        </p:txBody>
      </p:sp>
      <p:pic>
        <p:nvPicPr>
          <p:cNvPr id="309" name="Google Shape;309;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0" name="Google Shape;310;p43"/>
          <p:cNvPicPr preferRelativeResize="0"/>
          <p:nvPr/>
        </p:nvPicPr>
        <p:blipFill>
          <a:blip r:embed="rId4">
            <a:alphaModFix/>
          </a:blip>
          <a:stretch>
            <a:fillRect/>
          </a:stretch>
        </p:blipFill>
        <p:spPr>
          <a:xfrm>
            <a:off x="7872575" y="-67850"/>
            <a:ext cx="1271424" cy="1271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3" name="Shape 73"/>
        <p:cNvGrpSpPr/>
        <p:nvPr/>
      </p:nvGrpSpPr>
      <p:grpSpPr>
        <a:xfrm>
          <a:off x="0" y="0"/>
          <a:ext cx="0" cy="0"/>
          <a:chOff x="0" y="0"/>
          <a:chExt cx="0" cy="0"/>
        </a:xfrm>
      </p:grpSpPr>
      <p:sp>
        <p:nvSpPr>
          <p:cNvPr id="74" name="Google Shape;74;p17"/>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PRESENTACIÓN DE ESTUDIANTES</a:t>
            </a:r>
            <a:endParaRPr i="1" sz="3600">
              <a:solidFill>
                <a:srgbClr val="121212"/>
              </a:solidFill>
              <a:latin typeface="Anton"/>
              <a:ea typeface="Anton"/>
              <a:cs typeface="Anton"/>
              <a:sym typeface="Anton"/>
            </a:endParaRPr>
          </a:p>
        </p:txBody>
      </p:sp>
      <p:sp>
        <p:nvSpPr>
          <p:cNvPr id="75" name="Google Shape;75;p17"/>
          <p:cNvSpPr txBox="1"/>
          <p:nvPr/>
        </p:nvSpPr>
        <p:spPr>
          <a:xfrm>
            <a:off x="4310850" y="1317000"/>
            <a:ext cx="3516300" cy="27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222222"/>
                </a:solidFill>
                <a:latin typeface="Helvetica Neue"/>
                <a:ea typeface="Helvetica Neue"/>
                <a:cs typeface="Helvetica Neue"/>
                <a:sym typeface="Helvetica Neue"/>
              </a:rPr>
              <a:t>Por encuestas de Zoom:</a:t>
            </a:r>
            <a:endParaRPr sz="2400">
              <a:solidFill>
                <a:srgbClr val="222222"/>
              </a:solidFill>
              <a:latin typeface="Helvetica Neue"/>
              <a:ea typeface="Helvetica Neue"/>
              <a:cs typeface="Helvetica Neue"/>
              <a:sym typeface="Helvetica Neue"/>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País</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Conocimientos previos de Backend</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¿Por qué elegiste el curso?</a:t>
            </a:r>
            <a:endParaRPr sz="2400">
              <a:solidFill>
                <a:srgbClr val="222222"/>
              </a:solidFill>
              <a:latin typeface="Helvetica Neue Light"/>
              <a:ea typeface="Helvetica Neue Light"/>
              <a:cs typeface="Helvetica Neue Light"/>
              <a:sym typeface="Helvetica Neue Light"/>
            </a:endParaRPr>
          </a:p>
        </p:txBody>
      </p:sp>
      <p:sp>
        <p:nvSpPr>
          <p:cNvPr id="76" name="Google Shape;76;p17"/>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 name="Google Shape;77;p17"/>
          <p:cNvPicPr preferRelativeResize="0"/>
          <p:nvPr/>
        </p:nvPicPr>
        <p:blipFill>
          <a:blip r:embed="rId3">
            <a:alphaModFix/>
          </a:blip>
          <a:stretch>
            <a:fillRect/>
          </a:stretch>
        </p:blipFill>
        <p:spPr>
          <a:xfrm>
            <a:off x="1657621" y="1762239"/>
            <a:ext cx="1549155" cy="1549151"/>
          </a:xfrm>
          <a:prstGeom prst="rect">
            <a:avLst/>
          </a:prstGeom>
          <a:noFill/>
          <a:ln>
            <a:noFill/>
          </a:ln>
        </p:spPr>
      </p:pic>
      <p:pic>
        <p:nvPicPr>
          <p:cNvPr id="78" name="Google Shape;78;p1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nvSpPr>
        <p:spPr>
          <a:xfrm>
            <a:off x="787950" y="2115350"/>
            <a:ext cx="75681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MongoDB (del inglés </a:t>
            </a:r>
            <a:r>
              <a:rPr i="1" lang="en-GB" sz="2000">
                <a:solidFill>
                  <a:schemeClr val="dk1"/>
                </a:solidFill>
                <a:highlight>
                  <a:srgbClr val="FFFFFF"/>
                </a:highlight>
                <a:latin typeface="Helvetica Neue Light"/>
                <a:ea typeface="Helvetica Neue Light"/>
                <a:cs typeface="Helvetica Neue Light"/>
                <a:sym typeface="Helvetica Neue Light"/>
              </a:rPr>
              <a:t>humongous</a:t>
            </a:r>
            <a:r>
              <a:rPr lang="en-GB" sz="2000">
                <a:solidFill>
                  <a:schemeClr val="dk1"/>
                </a:solidFill>
                <a:highlight>
                  <a:srgbClr val="FFFFFF"/>
                </a:highlight>
                <a:latin typeface="Helvetica Neue Light"/>
                <a:ea typeface="Helvetica Neue Light"/>
                <a:cs typeface="Helvetica Neue Light"/>
                <a:sym typeface="Helvetica Neue Light"/>
              </a:rPr>
              <a:t>, "enorme") es un </a:t>
            </a:r>
            <a:r>
              <a:rPr b="1" lang="en-GB" sz="2000">
                <a:solidFill>
                  <a:schemeClr val="dk1"/>
                </a:solidFill>
                <a:highlight>
                  <a:srgbClr val="FFFFFF"/>
                </a:highlight>
                <a:latin typeface="Helvetica Neue"/>
                <a:ea typeface="Helvetica Neue"/>
                <a:cs typeface="Helvetica Neue"/>
                <a:sym typeface="Helvetica Neue"/>
              </a:rPr>
              <a:t>sistema de base de datos NoSQL</a:t>
            </a:r>
            <a:r>
              <a:rPr lang="en-GB" sz="2000">
                <a:solidFill>
                  <a:schemeClr val="dk1"/>
                </a:solidFill>
                <a:highlight>
                  <a:srgbClr val="FFFFFF"/>
                </a:highlight>
                <a:latin typeface="Helvetica Neue Light"/>
                <a:ea typeface="Helvetica Neue Light"/>
                <a:cs typeface="Helvetica Neue Light"/>
                <a:sym typeface="Helvetica Neue Light"/>
              </a:rPr>
              <a:t> orientado a documentos y de código abierto. Permite almacenar Big Data gestionando altos volúmenes de información sin degradar su performance en las búsquedas.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Su diseño brinda </a:t>
            </a:r>
            <a:r>
              <a:rPr b="1" lang="en-GB" sz="2000">
                <a:solidFill>
                  <a:schemeClr val="dk1"/>
                </a:solidFill>
                <a:highlight>
                  <a:srgbClr val="FFFFFF"/>
                </a:highlight>
                <a:latin typeface="Helvetica Neue"/>
                <a:ea typeface="Helvetica Neue"/>
                <a:cs typeface="Helvetica Neue"/>
                <a:sym typeface="Helvetica Neue"/>
              </a:rPr>
              <a:t>alta escalabilidad y disponibilidad</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16" name="Google Shape;316;p44"/>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MongoDB</a:t>
            </a:r>
            <a:endParaRPr i="1" sz="4500">
              <a:latin typeface="Anton"/>
              <a:ea typeface="Anton"/>
              <a:cs typeface="Anton"/>
              <a:sym typeface="Anton"/>
            </a:endParaRPr>
          </a:p>
        </p:txBody>
      </p:sp>
      <p:pic>
        <p:nvPicPr>
          <p:cNvPr id="317" name="Google Shape;317;p4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8" name="Google Shape;318;p44"/>
          <p:cNvPicPr preferRelativeResize="0"/>
          <p:nvPr/>
        </p:nvPicPr>
        <p:blipFill>
          <a:blip r:embed="rId4">
            <a:alphaModFix/>
          </a:blip>
          <a:stretch>
            <a:fillRect/>
          </a:stretch>
        </p:blipFill>
        <p:spPr>
          <a:xfrm>
            <a:off x="7168963" y="1"/>
            <a:ext cx="1984462" cy="1322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ExpressJS</a:t>
            </a:r>
            <a:endParaRPr i="1" sz="4500">
              <a:latin typeface="Anton"/>
              <a:ea typeface="Anton"/>
              <a:cs typeface="Anton"/>
              <a:sym typeface="Anton"/>
            </a:endParaRPr>
          </a:p>
        </p:txBody>
      </p:sp>
      <p:sp>
        <p:nvSpPr>
          <p:cNvPr id="324" name="Google Shape;324;p45"/>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Express.js es un </a:t>
            </a:r>
            <a:r>
              <a:rPr b="1" lang="en-GB" sz="2000">
                <a:solidFill>
                  <a:schemeClr val="dk1"/>
                </a:solidFill>
                <a:latin typeface="Helvetica Neue"/>
                <a:ea typeface="Helvetica Neue"/>
                <a:cs typeface="Helvetica Neue"/>
                <a:sym typeface="Helvetica Neue"/>
              </a:rPr>
              <a:t>framework</a:t>
            </a:r>
            <a:r>
              <a:rPr lang="en-GB" sz="2000">
                <a:solidFill>
                  <a:schemeClr val="dk1"/>
                </a:solidFill>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para Node.js que sirve para ayudarnos a crear </a:t>
            </a:r>
            <a:r>
              <a:rPr b="1" lang="en-GB" sz="2000">
                <a:solidFill>
                  <a:schemeClr val="dk1"/>
                </a:solidFill>
                <a:highlight>
                  <a:srgbClr val="FFFFFF"/>
                </a:highlight>
                <a:latin typeface="Helvetica Neue"/>
                <a:ea typeface="Helvetica Neue"/>
                <a:cs typeface="Helvetica Neue"/>
                <a:sym typeface="Helvetica Neue"/>
              </a:rPr>
              <a:t>aplicaciones web en menos tiempo</a:t>
            </a:r>
            <a:r>
              <a:rPr lang="en-GB" sz="2000">
                <a:solidFill>
                  <a:schemeClr val="dk1"/>
                </a:solidFill>
                <a:highlight>
                  <a:srgbClr val="FFFFFF"/>
                </a:highlight>
                <a:latin typeface="Helvetica Neue Light"/>
                <a:ea typeface="Helvetica Neue Light"/>
                <a:cs typeface="Helvetica Neue Light"/>
                <a:sym typeface="Helvetica Neue Light"/>
              </a:rPr>
              <a:t>, ya que nos proporciona funcionalidades como el enrutamiento, opciones para gestionar sesiones y cookies, entre otras funciones</a:t>
            </a:r>
            <a:endParaRPr sz="2000">
              <a:latin typeface="Helvetica Neue Light"/>
              <a:ea typeface="Helvetica Neue Light"/>
              <a:cs typeface="Helvetica Neue Light"/>
              <a:sym typeface="Helvetica Neue Light"/>
            </a:endParaRPr>
          </a:p>
        </p:txBody>
      </p:sp>
      <p:pic>
        <p:nvPicPr>
          <p:cNvPr id="325" name="Google Shape;325;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6" name="Google Shape;326;p45"/>
          <p:cNvPicPr preferRelativeResize="0"/>
          <p:nvPr/>
        </p:nvPicPr>
        <p:blipFill>
          <a:blip r:embed="rId4">
            <a:alphaModFix/>
          </a:blip>
          <a:stretch>
            <a:fillRect/>
          </a:stretch>
        </p:blipFill>
        <p:spPr>
          <a:xfrm>
            <a:off x="7791394" y="-8799"/>
            <a:ext cx="1352616" cy="1254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una </a:t>
            </a:r>
            <a:r>
              <a:rPr b="1" lang="en-GB" sz="2000">
                <a:solidFill>
                  <a:schemeClr val="dk1"/>
                </a:solidFill>
                <a:highlight>
                  <a:srgbClr val="FFFFFF"/>
                </a:highlight>
                <a:latin typeface="Helvetica Neue"/>
                <a:ea typeface="Helvetica Neue"/>
                <a:cs typeface="Helvetica Neue"/>
                <a:sym typeface="Helvetica Neue"/>
              </a:rPr>
              <a:t>librería Javascript </a:t>
            </a:r>
            <a:r>
              <a:rPr lang="en-GB" sz="2000">
                <a:solidFill>
                  <a:schemeClr val="dk1"/>
                </a:solidFill>
                <a:highlight>
                  <a:srgbClr val="FFFFFF"/>
                </a:highlight>
                <a:latin typeface="Helvetica Neue Light"/>
                <a:ea typeface="Helvetica Neue Light"/>
                <a:cs typeface="Helvetica Neue Light"/>
                <a:sym typeface="Helvetica Neue Light"/>
              </a:rPr>
              <a:t>de código abierto diseñada para crear </a:t>
            </a:r>
            <a:r>
              <a:rPr b="1" lang="en-GB" sz="2000">
                <a:solidFill>
                  <a:schemeClr val="dk1"/>
                </a:solidFill>
                <a:highlight>
                  <a:srgbClr val="FFFFFF"/>
                </a:highlight>
                <a:latin typeface="Helvetica Neue"/>
                <a:ea typeface="Helvetica Neue"/>
                <a:cs typeface="Helvetica Neue"/>
                <a:sym typeface="Helvetica Neue"/>
              </a:rPr>
              <a:t>interfaces de usuario </a:t>
            </a:r>
            <a:r>
              <a:rPr lang="en-GB" sz="2000">
                <a:solidFill>
                  <a:schemeClr val="dk1"/>
                </a:solidFill>
                <a:highlight>
                  <a:srgbClr val="FFFFFF"/>
                </a:highlight>
                <a:latin typeface="Helvetica Neue Light"/>
                <a:ea typeface="Helvetica Neue Light"/>
                <a:cs typeface="Helvetica Neue Light"/>
                <a:sym typeface="Helvetica Neue Light"/>
              </a:rPr>
              <a:t>con el objetivo de facilitar el desarrollo de aplicaciones web en una sola página (SPA). Es mantenido por Facebook y la comunidad de software libre.</a:t>
            </a:r>
            <a:endParaRPr sz="2000">
              <a:latin typeface="Helvetica Neue Light"/>
              <a:ea typeface="Helvetica Neue Light"/>
              <a:cs typeface="Helvetica Neue Light"/>
              <a:sym typeface="Helvetica Neue Light"/>
            </a:endParaRPr>
          </a:p>
        </p:txBody>
      </p:sp>
      <p:sp>
        <p:nvSpPr>
          <p:cNvPr id="332" name="Google Shape;332;p46"/>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React</a:t>
            </a:r>
            <a:r>
              <a:rPr i="1" lang="en-GB" sz="4500">
                <a:latin typeface="Anton"/>
                <a:ea typeface="Anton"/>
                <a:cs typeface="Anton"/>
                <a:sym typeface="Anton"/>
              </a:rPr>
              <a:t>JS</a:t>
            </a:r>
            <a:endParaRPr i="1" sz="4500">
              <a:latin typeface="Anton"/>
              <a:ea typeface="Anton"/>
              <a:cs typeface="Anton"/>
              <a:sym typeface="Anton"/>
            </a:endParaRPr>
          </a:p>
        </p:txBody>
      </p:sp>
      <p:pic>
        <p:nvPicPr>
          <p:cNvPr id="333" name="Google Shape;333;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4" name="Google Shape;334;p46"/>
          <p:cNvPicPr preferRelativeResize="0"/>
          <p:nvPr/>
        </p:nvPicPr>
        <p:blipFill>
          <a:blip r:embed="rId4">
            <a:alphaModFix/>
          </a:blip>
          <a:stretch>
            <a:fillRect/>
          </a:stretch>
        </p:blipFill>
        <p:spPr>
          <a:xfrm>
            <a:off x="7567917" y="-12"/>
            <a:ext cx="1557325" cy="1557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 </a:t>
            </a:r>
            <a:r>
              <a:rPr b="1" lang="en-GB" sz="2000">
                <a:solidFill>
                  <a:schemeClr val="dk1"/>
                </a:solidFill>
                <a:highlight>
                  <a:srgbClr val="FFFFFF"/>
                </a:highlight>
                <a:latin typeface="Helvetica Neue"/>
                <a:ea typeface="Helvetica Neue"/>
                <a:cs typeface="Helvetica Neue"/>
                <a:sym typeface="Helvetica Neue"/>
              </a:rPr>
              <a:t>entorno en tiempo de ejecución multiplataforma</a:t>
            </a:r>
            <a:r>
              <a:rPr lang="en-GB" sz="2000">
                <a:solidFill>
                  <a:schemeClr val="dk1"/>
                </a:solidFill>
                <a:highlight>
                  <a:srgbClr val="FFFFFF"/>
                </a:highlight>
                <a:latin typeface="Helvetica Neue Light"/>
                <a:ea typeface="Helvetica Neue Light"/>
                <a:cs typeface="Helvetica Neue Light"/>
                <a:sym typeface="Helvetica Neue Light"/>
              </a:rPr>
              <a:t> para la </a:t>
            </a:r>
            <a:r>
              <a:rPr b="1" lang="en-GB" sz="2000">
                <a:solidFill>
                  <a:schemeClr val="dk1"/>
                </a:solidFill>
                <a:highlight>
                  <a:srgbClr val="FFFFFF"/>
                </a:highlight>
                <a:latin typeface="Helvetica Neue"/>
                <a:ea typeface="Helvetica Neue"/>
                <a:cs typeface="Helvetica Neue"/>
                <a:sym typeface="Helvetica Neue"/>
              </a:rPr>
              <a:t>capa del servidor</a:t>
            </a:r>
            <a:r>
              <a:rPr lang="en-GB" sz="2000">
                <a:solidFill>
                  <a:schemeClr val="dk1"/>
                </a:solidFill>
                <a:highlight>
                  <a:srgbClr val="FFFFFF"/>
                </a:highlight>
                <a:latin typeface="Helvetica Neue Light"/>
                <a:ea typeface="Helvetica Neue Light"/>
                <a:cs typeface="Helvetica Neue Light"/>
                <a:sym typeface="Helvetica Neue Light"/>
              </a:rPr>
              <a:t> (pero no limitándose a ello) basado en JavaScript. Es de código abierto, </a:t>
            </a:r>
            <a:r>
              <a:rPr b="1" lang="en-GB" sz="2000">
                <a:solidFill>
                  <a:schemeClr val="dk1"/>
                </a:solidFill>
                <a:highlight>
                  <a:srgbClr val="FFFFFF"/>
                </a:highlight>
                <a:latin typeface="Helvetica Neue"/>
                <a:ea typeface="Helvetica Neue"/>
                <a:cs typeface="Helvetica Neue"/>
                <a:sym typeface="Helvetica Neue"/>
              </a:rPr>
              <a:t>asíncrono</a:t>
            </a:r>
            <a:r>
              <a:rPr lang="en-GB" sz="2000">
                <a:solidFill>
                  <a:schemeClr val="dk1"/>
                </a:solidFill>
                <a:highlight>
                  <a:srgbClr val="FFFFFF"/>
                </a:highlight>
                <a:latin typeface="Helvetica Neue Light"/>
                <a:ea typeface="Helvetica Neue Light"/>
                <a:cs typeface="Helvetica Neue Light"/>
                <a:sym typeface="Helvetica Neue Light"/>
              </a:rPr>
              <a:t>, con E/S de datos en una </a:t>
            </a:r>
            <a:r>
              <a:rPr b="1" lang="en-GB" sz="2000">
                <a:solidFill>
                  <a:schemeClr val="dk1"/>
                </a:solidFill>
                <a:highlight>
                  <a:srgbClr val="FFFFFF"/>
                </a:highlight>
                <a:latin typeface="Helvetica Neue"/>
                <a:ea typeface="Helvetica Neue"/>
                <a:cs typeface="Helvetica Neue"/>
                <a:sym typeface="Helvetica Neue"/>
              </a:rPr>
              <a:t>arquitectura orientada a eventos</a:t>
            </a:r>
            <a:r>
              <a:rPr lang="en-GB" sz="2000">
                <a:solidFill>
                  <a:schemeClr val="dk1"/>
                </a:solidFill>
                <a:highlight>
                  <a:srgbClr val="FFFFFF"/>
                </a:highlight>
                <a:latin typeface="Helvetica Neue Light"/>
                <a:ea typeface="Helvetica Neue Light"/>
                <a:cs typeface="Helvetica Neue Light"/>
                <a:sym typeface="Helvetica Neue Light"/>
              </a:rPr>
              <a:t> y basado en el motor V8 de Google.</a:t>
            </a:r>
            <a:endParaRPr sz="2000">
              <a:latin typeface="Helvetica Neue Light"/>
              <a:ea typeface="Helvetica Neue Light"/>
              <a:cs typeface="Helvetica Neue Light"/>
              <a:sym typeface="Helvetica Neue Light"/>
            </a:endParaRPr>
          </a:p>
        </p:txBody>
      </p:sp>
      <p:sp>
        <p:nvSpPr>
          <p:cNvPr id="340" name="Google Shape;340;p47"/>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NodeJS</a:t>
            </a:r>
            <a:endParaRPr i="1" sz="4500">
              <a:latin typeface="Anton"/>
              <a:ea typeface="Anton"/>
              <a:cs typeface="Anton"/>
              <a:sym typeface="Anton"/>
            </a:endParaRPr>
          </a:p>
        </p:txBody>
      </p:sp>
      <p:pic>
        <p:nvPicPr>
          <p:cNvPr id="341" name="Google Shape;341;p4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2" name="Google Shape;342;p47"/>
          <p:cNvPicPr preferRelativeResize="0"/>
          <p:nvPr/>
        </p:nvPicPr>
        <p:blipFill>
          <a:blip r:embed="rId4">
            <a:alphaModFix/>
          </a:blip>
          <a:stretch>
            <a:fillRect/>
          </a:stretch>
        </p:blipFill>
        <p:spPr>
          <a:xfrm>
            <a:off x="7515550" y="0"/>
            <a:ext cx="1628450" cy="16284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8" name="Google Shape;348;p48"/>
          <p:cNvPicPr preferRelativeResize="0"/>
          <p:nvPr/>
        </p:nvPicPr>
        <p:blipFill>
          <a:blip r:embed="rId4">
            <a:alphaModFix/>
          </a:blip>
          <a:stretch>
            <a:fillRect/>
          </a:stretch>
        </p:blipFill>
        <p:spPr>
          <a:xfrm>
            <a:off x="1847850" y="1138238"/>
            <a:ext cx="5448300" cy="2867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49"/>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Distintas maneras de probar Javascript</a:t>
            </a:r>
            <a:endParaRPr i="1" sz="3600">
              <a:solidFill>
                <a:srgbClr val="E0FF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57" name="Shape 357"/>
        <p:cNvGrpSpPr/>
        <p:nvPr/>
      </p:nvGrpSpPr>
      <p:grpSpPr>
        <a:xfrm>
          <a:off x="0" y="0"/>
          <a:ext cx="0" cy="0"/>
          <a:chOff x="0" y="0"/>
          <a:chExt cx="0" cy="0"/>
        </a:xfrm>
      </p:grpSpPr>
      <p:sp>
        <p:nvSpPr>
          <p:cNvPr id="358" name="Google Shape;358;p50"/>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Javascript en el frontend</a:t>
            </a:r>
            <a:endParaRPr i="1" sz="3600">
              <a:latin typeface="Anton"/>
              <a:ea typeface="Anton"/>
              <a:cs typeface="Anton"/>
              <a:sym typeface="Anton"/>
            </a:endParaRPr>
          </a:p>
        </p:txBody>
      </p:sp>
      <p:pic>
        <p:nvPicPr>
          <p:cNvPr id="359" name="Google Shape;359;p5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3" name="Shape 363"/>
        <p:cNvGrpSpPr/>
        <p:nvPr/>
      </p:nvGrpSpPr>
      <p:grpSpPr>
        <a:xfrm>
          <a:off x="0" y="0"/>
          <a:ext cx="0" cy="0"/>
          <a:chOff x="0" y="0"/>
          <a:chExt cx="0" cy="0"/>
        </a:xfrm>
      </p:grpSpPr>
      <p:sp>
        <p:nvSpPr>
          <p:cNvPr id="364" name="Google Shape;364;p51"/>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 trabajar en el Front End de una aplicación web, una de las herramientas que más utilizamos es la </a:t>
            </a:r>
            <a:r>
              <a:rPr b="1" lang="en-GB" sz="2000">
                <a:solidFill>
                  <a:schemeClr val="dk1"/>
                </a:solidFill>
                <a:latin typeface="Helvetica Neue"/>
                <a:ea typeface="Helvetica Neue"/>
                <a:cs typeface="Helvetica Neue"/>
                <a:sym typeface="Helvetica Neue"/>
              </a:rPr>
              <a:t>Consola Web</a:t>
            </a:r>
            <a:endParaRPr sz="2000">
              <a:latin typeface="Helvetica Neue Light"/>
              <a:ea typeface="Helvetica Neue Light"/>
              <a:cs typeface="Helvetica Neue Light"/>
              <a:sym typeface="Helvetica Neue Light"/>
            </a:endParaRPr>
          </a:p>
        </p:txBody>
      </p:sp>
      <p:pic>
        <p:nvPicPr>
          <p:cNvPr id="365" name="Google Shape;365;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6" name="Google Shape;366;p51"/>
          <p:cNvSpPr txBox="1"/>
          <p:nvPr/>
        </p:nvSpPr>
        <p:spPr>
          <a:xfrm>
            <a:off x="852150" y="590875"/>
            <a:ext cx="30000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Web</a:t>
            </a:r>
            <a:endParaRPr sz="2600">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0" name="Shape 370"/>
        <p:cNvGrpSpPr/>
        <p:nvPr/>
      </p:nvGrpSpPr>
      <p:grpSpPr>
        <a:xfrm>
          <a:off x="0" y="0"/>
          <a:ext cx="0" cy="0"/>
          <a:chOff x="0" y="0"/>
          <a:chExt cx="0" cy="0"/>
        </a:xfrm>
      </p:grpSpPr>
      <p:sp>
        <p:nvSpPr>
          <p:cNvPr id="371" name="Google Shape;371;p52"/>
          <p:cNvSpPr txBox="1"/>
          <p:nvPr/>
        </p:nvSpPr>
        <p:spPr>
          <a:xfrm>
            <a:off x="852150" y="1183825"/>
            <a:ext cx="74397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la salida en la consola. Podemos poner cualquier tipo de dato dentro del log ().</a:t>
            </a:r>
            <a:endParaRPr sz="1800">
              <a:latin typeface="Helvetica Neue Light"/>
              <a:ea typeface="Helvetica Neue Light"/>
              <a:cs typeface="Helvetica Neue Light"/>
              <a:sym typeface="Helvetica Neue Light"/>
            </a:endParaRPr>
          </a:p>
        </p:txBody>
      </p:sp>
      <p:sp>
        <p:nvSpPr>
          <p:cNvPr id="372" name="Google Shape;372;p52"/>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console.log()</a:t>
            </a:r>
            <a:endParaRPr sz="2600">
              <a:latin typeface="Anton"/>
              <a:ea typeface="Anton"/>
              <a:cs typeface="Anton"/>
              <a:sym typeface="Anton"/>
            </a:endParaRPr>
          </a:p>
        </p:txBody>
      </p:sp>
      <p:sp>
        <p:nvSpPr>
          <p:cNvPr id="373" name="Google Shape;373;p52"/>
          <p:cNvSpPr txBox="1"/>
          <p:nvPr/>
        </p:nvSpPr>
        <p:spPr>
          <a:xfrm>
            <a:off x="382000" y="2401225"/>
            <a:ext cx="42570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console.log() método</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'abc'</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true</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null</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undefined</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4</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array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9CDCFE"/>
                </a:solidFill>
                <a:highlight>
                  <a:srgbClr val="1E1E1E"/>
                </a:highlight>
                <a:latin typeface="Courier New"/>
                <a:ea typeface="Courier New"/>
                <a:cs typeface="Courier New"/>
                <a:sym typeface="Courier New"/>
              </a:rPr>
              <a:t>a:</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b:</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c:</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objeto </a:t>
            </a:r>
            <a:endParaRPr sz="1350">
              <a:solidFill>
                <a:srgbClr val="6A9955"/>
              </a:solidFill>
              <a:highlight>
                <a:srgbClr val="1E1E1E"/>
              </a:highlight>
              <a:latin typeface="Courier New"/>
              <a:ea typeface="Courier New"/>
              <a:cs typeface="Courier New"/>
              <a:sym typeface="Courier New"/>
            </a:endParaRPr>
          </a:p>
        </p:txBody>
      </p:sp>
      <p:pic>
        <p:nvPicPr>
          <p:cNvPr id="374" name="Google Shape;374;p52"/>
          <p:cNvPicPr preferRelativeResize="0"/>
          <p:nvPr/>
        </p:nvPicPr>
        <p:blipFill rotWithShape="1">
          <a:blip r:embed="rId3">
            <a:alphaModFix/>
          </a:blip>
          <a:srcRect b="0" l="0" r="48060" t="0"/>
          <a:stretch/>
        </p:blipFill>
        <p:spPr>
          <a:xfrm>
            <a:off x="5337475" y="2401213"/>
            <a:ext cx="3424524" cy="2530074"/>
          </a:xfrm>
          <a:prstGeom prst="rect">
            <a:avLst/>
          </a:prstGeom>
          <a:noFill/>
          <a:ln>
            <a:noFill/>
          </a:ln>
        </p:spPr>
      </p:pic>
      <p:pic>
        <p:nvPicPr>
          <p:cNvPr id="375" name="Google Shape;375;p52"/>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9" name="Shape 379"/>
        <p:cNvGrpSpPr/>
        <p:nvPr/>
      </p:nvGrpSpPr>
      <p:grpSpPr>
        <a:xfrm>
          <a:off x="0" y="0"/>
          <a:ext cx="0" cy="0"/>
          <a:chOff x="0" y="0"/>
          <a:chExt cx="0" cy="0"/>
        </a:xfrm>
      </p:grpSpPr>
      <p:sp>
        <p:nvSpPr>
          <p:cNvPr id="380" name="Google Shape;380;p53"/>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mensajes de error en la consola. Resulta útil para probar código. Por default, el mensaje se resaltará en rojo.</a:t>
            </a:r>
            <a:endParaRPr sz="1800">
              <a:latin typeface="Helvetica Neue Light"/>
              <a:ea typeface="Helvetica Neue Light"/>
              <a:cs typeface="Helvetica Neue Light"/>
              <a:sym typeface="Helvetica Neue Light"/>
            </a:endParaRPr>
          </a:p>
        </p:txBody>
      </p:sp>
      <p:sp>
        <p:nvSpPr>
          <p:cNvPr id="381" name="Google Shape;381;p53"/>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console.error()</a:t>
            </a:r>
            <a:endParaRPr sz="2600">
              <a:latin typeface="Anton"/>
              <a:ea typeface="Anton"/>
              <a:cs typeface="Anton"/>
              <a:sym typeface="Anton"/>
            </a:endParaRPr>
          </a:p>
        </p:txBody>
      </p:sp>
      <p:sp>
        <p:nvSpPr>
          <p:cNvPr id="382" name="Google Shape;382;p53"/>
          <p:cNvSpPr txBox="1"/>
          <p:nvPr/>
        </p:nvSpPr>
        <p:spPr>
          <a:xfrm>
            <a:off x="382000" y="2401225"/>
            <a:ext cx="36603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console.error()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error</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'Este es un simple error'</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383" name="Google Shape;383;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4" name="Google Shape;384;p53"/>
          <p:cNvPicPr preferRelativeResize="0"/>
          <p:nvPr/>
        </p:nvPicPr>
        <p:blipFill>
          <a:blip r:embed="rId4">
            <a:alphaModFix/>
          </a:blip>
          <a:stretch>
            <a:fillRect/>
          </a:stretch>
        </p:blipFill>
        <p:spPr>
          <a:xfrm>
            <a:off x="4431721" y="2693725"/>
            <a:ext cx="4542675" cy="1751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84" name="Google Shape;84;p18"/>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85" name="Google Shape;85;p18"/>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i="0" lang="en-GB" u="none" cap="none" strike="noStrike">
                <a:solidFill>
                  <a:srgbClr val="000000"/>
                </a:solidFill>
                <a:latin typeface="Helvetica Neue Light"/>
                <a:ea typeface="Helvetica Neue Light"/>
                <a:cs typeface="Helvetica Neue Light"/>
                <a:sym typeface="Helvetica Neue Light"/>
              </a:rPr>
              <a:t>Relacionados completamente con el </a:t>
            </a:r>
            <a:r>
              <a:rPr lang="en-GB">
                <a:latin typeface="Helvetica Neue"/>
                <a:ea typeface="Helvetica Neue"/>
                <a:cs typeface="Helvetica Neue"/>
                <a:sym typeface="Helvetica Neue"/>
              </a:rPr>
              <a:t>Proyecto Final</a:t>
            </a:r>
            <a:r>
              <a:rPr i="0" lang="en-GB"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lang="en-GB">
                <a:solidFill>
                  <a:schemeClr val="dk1"/>
                </a:solidFill>
                <a:latin typeface="Helvetica Neue Light"/>
                <a:ea typeface="Helvetica Neue Light"/>
                <a:cs typeface="Helvetica Neue Light"/>
                <a:sym typeface="Helvetica Neue Light"/>
              </a:rPr>
              <a:t>hasta 7 días luego de la clase</a:t>
            </a:r>
            <a:r>
              <a:rPr lang="en-GB">
                <a:solidFill>
                  <a:schemeClr val="dk1"/>
                </a:solidFill>
                <a:latin typeface="Helvetica Neue Light"/>
                <a:ea typeface="Helvetica Neue Light"/>
                <a:cs typeface="Helvetica Neue Light"/>
                <a:sym typeface="Helvetica Neue Light"/>
              </a:rPr>
              <a:t> </a:t>
            </a:r>
            <a:r>
              <a:rPr i="0" lang="en-GB" u="none" cap="none" strike="noStrike">
                <a:solidFill>
                  <a:srgbClr val="000000"/>
                </a:solidFill>
                <a:latin typeface="Helvetica Neue Light"/>
                <a:ea typeface="Helvetica Neue Light"/>
                <a:cs typeface="Helvetica Neue Light"/>
                <a:sym typeface="Helvetica Neue Light"/>
              </a:rPr>
              <a:t>para que </a:t>
            </a:r>
            <a:r>
              <a:rPr lang="en-GB">
                <a:latin typeface="Helvetica Neue Light"/>
                <a:ea typeface="Helvetica Neue Light"/>
                <a:cs typeface="Helvetica Neue Light"/>
                <a:sym typeface="Helvetica Neue Light"/>
              </a:rPr>
              <a:t>sean corregidos. </a:t>
            </a:r>
            <a:endParaRPr i="0" u="none" cap="none" strike="noStrike">
              <a:solidFill>
                <a:srgbClr val="000000"/>
              </a:solidFill>
              <a:latin typeface="Helvetica Neue Light"/>
              <a:ea typeface="Helvetica Neue Light"/>
              <a:cs typeface="Helvetica Neue Light"/>
              <a:sym typeface="Helvetica Neue Light"/>
            </a:endParaRPr>
          </a:p>
        </p:txBody>
      </p:sp>
      <p:sp>
        <p:nvSpPr>
          <p:cNvPr id="86" name="Google Shape;86;p18"/>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88" name="Google Shape;88;p18"/>
          <p:cNvPicPr preferRelativeResize="0"/>
          <p:nvPr/>
        </p:nvPicPr>
        <p:blipFill rotWithShape="1">
          <a:blip r:embed="rId5">
            <a:alphaModFix/>
          </a:blip>
          <a:srcRect b="0" l="0" r="0" t="0"/>
          <a:stretch/>
        </p:blipFill>
        <p:spPr>
          <a:xfrm>
            <a:off x="1717100" y="1863512"/>
            <a:ext cx="1379450" cy="1379450"/>
          </a:xfrm>
          <a:prstGeom prst="rect">
            <a:avLst/>
          </a:prstGeom>
          <a:noFill/>
          <a:ln>
            <a:noFill/>
          </a:ln>
        </p:spPr>
      </p:pic>
      <p:sp>
        <p:nvSpPr>
          <p:cNvPr id="89" name="Google Shape;89;p18"/>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90" name="Google Shape;90;p18"/>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genéricos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sp>
        <p:nvSpPr>
          <p:cNvPr id="91" name="Google Shape;91;p18"/>
          <p:cNvSpPr txBox="1"/>
          <p:nvPr/>
        </p:nvSpPr>
        <p:spPr>
          <a:xfrm>
            <a:off x="6981525" y="1712550"/>
            <a:ext cx="1681800" cy="6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8" name="Shape 388"/>
        <p:cNvGrpSpPr/>
        <p:nvPr/>
      </p:nvGrpSpPr>
      <p:grpSpPr>
        <a:xfrm>
          <a:off x="0" y="0"/>
          <a:ext cx="0" cy="0"/>
          <a:chOff x="0" y="0"/>
          <a:chExt cx="0" cy="0"/>
        </a:xfrm>
      </p:grpSpPr>
      <p:sp>
        <p:nvSpPr>
          <p:cNvPr id="389" name="Google Shape;389;p54"/>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mensajes de advertencia en la consola. Por default, el mensaje se resaltará en amarillo.</a:t>
            </a:r>
            <a:endParaRPr sz="1800">
              <a:latin typeface="Helvetica Neue Light"/>
              <a:ea typeface="Helvetica Neue Light"/>
              <a:cs typeface="Helvetica Neue Light"/>
              <a:sym typeface="Helvetica Neue Light"/>
            </a:endParaRPr>
          </a:p>
        </p:txBody>
      </p:sp>
      <p:sp>
        <p:nvSpPr>
          <p:cNvPr id="390" name="Google Shape;390;p54"/>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console.warn()</a:t>
            </a:r>
            <a:endParaRPr sz="2600">
              <a:latin typeface="Anton"/>
              <a:ea typeface="Anton"/>
              <a:cs typeface="Anton"/>
              <a:sym typeface="Anton"/>
            </a:endParaRPr>
          </a:p>
        </p:txBody>
      </p:sp>
      <p:sp>
        <p:nvSpPr>
          <p:cNvPr id="391" name="Google Shape;391;p54"/>
          <p:cNvSpPr txBox="1"/>
          <p:nvPr/>
        </p:nvSpPr>
        <p:spPr>
          <a:xfrm>
            <a:off x="382000" y="2401225"/>
            <a:ext cx="32976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console.error()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warn</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'Esta es una advertencia'</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392" name="Google Shape;392;p5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93" name="Google Shape;393;p54"/>
          <p:cNvPicPr preferRelativeResize="0"/>
          <p:nvPr/>
        </p:nvPicPr>
        <p:blipFill>
          <a:blip r:embed="rId4">
            <a:alphaModFix/>
          </a:blip>
          <a:stretch>
            <a:fillRect/>
          </a:stretch>
        </p:blipFill>
        <p:spPr>
          <a:xfrm>
            <a:off x="3866625" y="2628775"/>
            <a:ext cx="5209276" cy="1802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7" name="Shape 397"/>
        <p:cNvGrpSpPr/>
        <p:nvPr/>
      </p:nvGrpSpPr>
      <p:grpSpPr>
        <a:xfrm>
          <a:off x="0" y="0"/>
          <a:ext cx="0" cy="0"/>
          <a:chOff x="0" y="0"/>
          <a:chExt cx="0" cy="0"/>
        </a:xfrm>
      </p:grpSpPr>
      <p:sp>
        <p:nvSpPr>
          <p:cNvPr id="398" name="Google Shape;398;p55"/>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limpiar la consola. En el caso de Chrome, aparecerá un mensaje dando aviso. En el caso de Firefox, no aparecerá nada.</a:t>
            </a:r>
            <a:endParaRPr sz="1800">
              <a:latin typeface="Helvetica Neue Light"/>
              <a:ea typeface="Helvetica Neue Light"/>
              <a:cs typeface="Helvetica Neue Light"/>
              <a:sym typeface="Helvetica Neue Light"/>
            </a:endParaRPr>
          </a:p>
        </p:txBody>
      </p:sp>
      <p:sp>
        <p:nvSpPr>
          <p:cNvPr id="399" name="Google Shape;399;p55"/>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console.clear()</a:t>
            </a:r>
            <a:endParaRPr sz="2600">
              <a:latin typeface="Anton"/>
              <a:ea typeface="Anton"/>
              <a:cs typeface="Anton"/>
              <a:sym typeface="Anton"/>
            </a:endParaRPr>
          </a:p>
        </p:txBody>
      </p:sp>
      <p:sp>
        <p:nvSpPr>
          <p:cNvPr id="400" name="Google Shape;400;p55"/>
          <p:cNvSpPr txBox="1"/>
          <p:nvPr/>
        </p:nvSpPr>
        <p:spPr>
          <a:xfrm>
            <a:off x="382000" y="2401225"/>
            <a:ext cx="32976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console.clear()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clear()</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01" name="Google Shape;401;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2" name="Google Shape;402;p55"/>
          <p:cNvPicPr preferRelativeResize="0"/>
          <p:nvPr/>
        </p:nvPicPr>
        <p:blipFill>
          <a:blip r:embed="rId4">
            <a:alphaModFix/>
          </a:blip>
          <a:stretch>
            <a:fillRect/>
          </a:stretch>
        </p:blipFill>
        <p:spPr>
          <a:xfrm>
            <a:off x="3805125" y="2625575"/>
            <a:ext cx="5159600" cy="188801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06" name="Shape 406"/>
        <p:cNvGrpSpPr/>
        <p:nvPr/>
      </p:nvGrpSpPr>
      <p:grpSpPr>
        <a:xfrm>
          <a:off x="0" y="0"/>
          <a:ext cx="0" cy="0"/>
          <a:chOff x="0" y="0"/>
          <a:chExt cx="0" cy="0"/>
        </a:xfrm>
      </p:grpSpPr>
      <p:pic>
        <p:nvPicPr>
          <p:cNvPr id="407" name="Google Shape;407;p5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8" name="Google Shape;408;p56"/>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
        <p:nvSpPr>
          <p:cNvPr id="409" name="Google Shape;409;p56"/>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Probemos la Consola Web!</a:t>
            </a:r>
            <a:endParaRPr i="1" sz="36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13" name="Shape 413"/>
        <p:cNvGrpSpPr/>
        <p:nvPr/>
      </p:nvGrpSpPr>
      <p:grpSpPr>
        <a:xfrm>
          <a:off x="0" y="0"/>
          <a:ext cx="0" cy="0"/>
          <a:chOff x="0" y="0"/>
          <a:chExt cx="0" cy="0"/>
        </a:xfrm>
      </p:grpSpPr>
      <p:sp>
        <p:nvSpPr>
          <p:cNvPr id="414" name="Google Shape;414;p57"/>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Javascript en el backend</a:t>
            </a:r>
            <a:endParaRPr i="1" sz="3600">
              <a:latin typeface="Anton"/>
              <a:ea typeface="Anton"/>
              <a:cs typeface="Anton"/>
              <a:sym typeface="Anton"/>
            </a:endParaRPr>
          </a:p>
        </p:txBody>
      </p:sp>
      <p:pic>
        <p:nvPicPr>
          <p:cNvPr id="415" name="Google Shape;415;p5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9" name="Shape 419"/>
        <p:cNvGrpSpPr/>
        <p:nvPr/>
      </p:nvGrpSpPr>
      <p:grpSpPr>
        <a:xfrm>
          <a:off x="0" y="0"/>
          <a:ext cx="0" cy="0"/>
          <a:chOff x="0" y="0"/>
          <a:chExt cx="0" cy="0"/>
        </a:xfrm>
      </p:grpSpPr>
      <p:sp>
        <p:nvSpPr>
          <p:cNvPr id="420" name="Google Shape;420;p58"/>
          <p:cNvSpPr txBox="1"/>
          <p:nvPr/>
        </p:nvSpPr>
        <p:spPr>
          <a:xfrm>
            <a:off x="852150" y="1208500"/>
            <a:ext cx="7821300" cy="3174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 trabajar en el Back End de una aplicación web, una de las herramientas que más utilizaremos será la </a:t>
            </a:r>
            <a:r>
              <a:rPr b="1" lang="en-GB" sz="2000">
                <a:solidFill>
                  <a:schemeClr val="dk1"/>
                </a:solidFill>
                <a:latin typeface="Helvetica Neue"/>
                <a:ea typeface="Helvetica Neue"/>
                <a:cs typeface="Helvetica Neue"/>
                <a:sym typeface="Helvetica Neue"/>
              </a:rPr>
              <a:t>Consola CLI</a:t>
            </a:r>
            <a:endParaRPr b="1" sz="2000">
              <a:solidFill>
                <a:schemeClr val="dk1"/>
              </a:solidFill>
              <a:latin typeface="Helvetica Neue"/>
              <a:ea typeface="Helvetica Neue"/>
              <a:cs typeface="Helvetica Neue"/>
              <a:sym typeface="Helvetica Neue"/>
            </a:endParaRPr>
          </a:p>
        </p:txBody>
      </p:sp>
      <p:pic>
        <p:nvPicPr>
          <p:cNvPr id="421" name="Google Shape;421;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2" name="Google Shape;422;p58"/>
          <p:cNvSpPr txBox="1"/>
          <p:nvPr/>
        </p:nvSpPr>
        <p:spPr>
          <a:xfrm>
            <a:off x="852150" y="590875"/>
            <a:ext cx="40092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CLI</a:t>
            </a:r>
            <a:endParaRPr sz="2600">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6" name="Shape 426"/>
        <p:cNvGrpSpPr/>
        <p:nvPr/>
      </p:nvGrpSpPr>
      <p:grpSpPr>
        <a:xfrm>
          <a:off x="0" y="0"/>
          <a:ext cx="0" cy="0"/>
          <a:chOff x="0" y="0"/>
          <a:chExt cx="0" cy="0"/>
        </a:xfrm>
      </p:grpSpPr>
      <p:sp>
        <p:nvSpPr>
          <p:cNvPr id="427" name="Google Shape;427;p59"/>
          <p:cNvSpPr txBox="1"/>
          <p:nvPr/>
        </p:nvSpPr>
        <p:spPr>
          <a:xfrm>
            <a:off x="852150" y="1208500"/>
            <a:ext cx="7821300" cy="317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Es una interfaz de línea de comandos (</a:t>
            </a:r>
            <a:r>
              <a:rPr b="1" lang="en-GB" sz="2000">
                <a:latin typeface="Helvetica Neue"/>
                <a:ea typeface="Helvetica Neue"/>
                <a:cs typeface="Helvetica Neue"/>
                <a:sym typeface="Helvetica Neue"/>
              </a:rPr>
              <a:t>C</a:t>
            </a:r>
            <a:r>
              <a:rPr lang="en-GB" sz="2000">
                <a:latin typeface="Helvetica Neue Light"/>
                <a:ea typeface="Helvetica Neue Light"/>
                <a:cs typeface="Helvetica Neue Light"/>
                <a:sym typeface="Helvetica Neue Light"/>
              </a:rPr>
              <a:t>ommand </a:t>
            </a:r>
            <a:r>
              <a:rPr b="1" lang="en-GB" sz="2000">
                <a:latin typeface="Helvetica Neue"/>
                <a:ea typeface="Helvetica Neue"/>
                <a:cs typeface="Helvetica Neue"/>
                <a:sym typeface="Helvetica Neue"/>
              </a:rPr>
              <a:t>L</a:t>
            </a:r>
            <a:r>
              <a:rPr lang="en-GB" sz="2000">
                <a:latin typeface="Helvetica Neue Light"/>
                <a:ea typeface="Helvetica Neue Light"/>
                <a:cs typeface="Helvetica Neue Light"/>
                <a:sym typeface="Helvetica Neue Light"/>
              </a:rPr>
              <a:t>ine </a:t>
            </a:r>
            <a:r>
              <a:rPr b="1" lang="en-GB" sz="2000">
                <a:latin typeface="Helvetica Neue"/>
                <a:ea typeface="Helvetica Neue"/>
                <a:cs typeface="Helvetica Neue"/>
                <a:sym typeface="Helvetica Neue"/>
              </a:rPr>
              <a:t>I</a:t>
            </a:r>
            <a:r>
              <a:rPr lang="en-GB" sz="2000">
                <a:latin typeface="Helvetica Neue Light"/>
                <a:ea typeface="Helvetica Neue Light"/>
                <a:cs typeface="Helvetica Neue Light"/>
                <a:sym typeface="Helvetica Neue Light"/>
              </a:rPr>
              <a:t>nterface)</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Permite ejecutar nuestro programa de servidor</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Muestra información asociada con los </a:t>
            </a:r>
            <a:r>
              <a:rPr b="1" i="1" lang="en-GB" sz="2000">
                <a:latin typeface="Helvetica Neue"/>
                <a:ea typeface="Helvetica Neue"/>
                <a:cs typeface="Helvetica Neue"/>
                <a:sym typeface="Helvetica Neue"/>
              </a:rPr>
              <a:t>logs</a:t>
            </a:r>
            <a:r>
              <a:rPr b="1" lang="en-GB" sz="2000">
                <a:latin typeface="Helvetica Neue"/>
                <a:ea typeface="Helvetica Neue"/>
                <a:cs typeface="Helvetica Neue"/>
                <a:sym typeface="Helvetica Neue"/>
              </a:rPr>
              <a:t> </a:t>
            </a:r>
            <a:r>
              <a:rPr lang="en-GB" sz="2000">
                <a:latin typeface="Helvetica Neue Light"/>
                <a:ea typeface="Helvetica Neue Light"/>
                <a:cs typeface="Helvetica Neue Light"/>
                <a:sym typeface="Helvetica Neue Light"/>
              </a:rPr>
              <a:t>de los procesos de backend: son mensajes de debug que enviamos desde nuestro programa con el objeto </a:t>
            </a:r>
            <a:r>
              <a:rPr b="1" i="1" lang="en-GB" sz="2000">
                <a:latin typeface="Helvetica Neue"/>
                <a:ea typeface="Helvetica Neue"/>
                <a:cs typeface="Helvetica Neue"/>
                <a:sym typeface="Helvetica Neue"/>
              </a:rPr>
              <a:t>console</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También muestra advertencias y mensajes informativos explícitamente generados por Javascript en </a:t>
            </a:r>
            <a:r>
              <a:rPr b="1" lang="en-GB" sz="2000">
                <a:latin typeface="Helvetica Neue"/>
                <a:ea typeface="Helvetica Neue"/>
                <a:cs typeface="Helvetica Neue"/>
                <a:sym typeface="Helvetica Neue"/>
              </a:rPr>
              <a:t>tiempo de ejecución</a:t>
            </a:r>
            <a:r>
              <a:rPr lang="en-GB" sz="2000">
                <a:latin typeface="Helvetica Neue Light"/>
                <a:ea typeface="Helvetica Neue Light"/>
                <a:cs typeface="Helvetica Neue Light"/>
                <a:sym typeface="Helvetica Neue Light"/>
              </a:rPr>
              <a:t> dentro del contexto del programa del servidor.</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428" name="Google Shape;428;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9" name="Google Shape;429;p59"/>
          <p:cNvSpPr txBox="1"/>
          <p:nvPr/>
        </p:nvSpPr>
        <p:spPr>
          <a:xfrm>
            <a:off x="852150" y="590875"/>
            <a:ext cx="40092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CLI:</a:t>
            </a:r>
            <a:endParaRPr sz="2600">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3" name="Shape 433"/>
        <p:cNvGrpSpPr/>
        <p:nvPr/>
      </p:nvGrpSpPr>
      <p:grpSpPr>
        <a:xfrm>
          <a:off x="0" y="0"/>
          <a:ext cx="0" cy="0"/>
          <a:chOff x="0" y="0"/>
          <a:chExt cx="0" cy="0"/>
        </a:xfrm>
      </p:grpSpPr>
      <p:pic>
        <p:nvPicPr>
          <p:cNvPr id="434" name="Google Shape;434;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5" name="Google Shape;435;p60"/>
          <p:cNvSpPr txBox="1"/>
          <p:nvPr/>
        </p:nvSpPr>
        <p:spPr>
          <a:xfrm>
            <a:off x="852150" y="590875"/>
            <a:ext cx="7720500" cy="6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Ejemplo de consolas CLI : </a:t>
            </a:r>
            <a:r>
              <a:rPr lang="en-GB" sz="2600">
                <a:solidFill>
                  <a:srgbClr val="569CD6"/>
                </a:solidFill>
                <a:latin typeface="Anton"/>
                <a:ea typeface="Anton"/>
                <a:cs typeface="Anton"/>
                <a:sym typeface="Anton"/>
              </a:rPr>
              <a:t>Terminal </a:t>
            </a:r>
            <a:r>
              <a:rPr lang="en-GB" sz="2600">
                <a:solidFill>
                  <a:schemeClr val="dk1"/>
                </a:solidFill>
                <a:latin typeface="Anton"/>
                <a:ea typeface="Anton"/>
                <a:cs typeface="Anton"/>
                <a:sym typeface="Anton"/>
              </a:rPr>
              <a:t>en Visual Studio Code</a:t>
            </a:r>
            <a:endParaRPr sz="2600">
              <a:solidFill>
                <a:schemeClr val="dk1"/>
              </a:solidFill>
              <a:latin typeface="Anton"/>
              <a:ea typeface="Anton"/>
              <a:cs typeface="Anton"/>
              <a:sym typeface="Anton"/>
            </a:endParaRPr>
          </a:p>
          <a:p>
            <a:pPr indent="0" lvl="0" marL="0" rtl="0" algn="l">
              <a:lnSpc>
                <a:spcPct val="115000"/>
              </a:lnSpc>
              <a:spcBef>
                <a:spcPts val="0"/>
              </a:spcBef>
              <a:spcAft>
                <a:spcPts val="0"/>
              </a:spcAft>
              <a:buNone/>
            </a:pPr>
            <a:r>
              <a:t/>
            </a:r>
            <a:endParaRPr sz="2600">
              <a:solidFill>
                <a:schemeClr val="dk1"/>
              </a:solidFill>
              <a:latin typeface="Anton"/>
              <a:ea typeface="Anton"/>
              <a:cs typeface="Anton"/>
              <a:sym typeface="Anton"/>
            </a:endParaRPr>
          </a:p>
        </p:txBody>
      </p:sp>
      <p:pic>
        <p:nvPicPr>
          <p:cNvPr id="436" name="Google Shape;436;p60"/>
          <p:cNvPicPr preferRelativeResize="0"/>
          <p:nvPr/>
        </p:nvPicPr>
        <p:blipFill>
          <a:blip r:embed="rId4">
            <a:alphaModFix/>
          </a:blip>
          <a:stretch>
            <a:fillRect/>
          </a:stretch>
        </p:blipFill>
        <p:spPr>
          <a:xfrm>
            <a:off x="564125" y="1224875"/>
            <a:ext cx="6749609" cy="36130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0" name="Shape 440"/>
        <p:cNvGrpSpPr/>
        <p:nvPr/>
      </p:nvGrpSpPr>
      <p:grpSpPr>
        <a:xfrm>
          <a:off x="0" y="0"/>
          <a:ext cx="0" cy="0"/>
          <a:chOff x="0" y="0"/>
          <a:chExt cx="0" cy="0"/>
        </a:xfrm>
      </p:grpSpPr>
      <p:sp>
        <p:nvSpPr>
          <p:cNvPr id="441" name="Google Shape;441;p61"/>
          <p:cNvSpPr txBox="1"/>
          <p:nvPr/>
        </p:nvSpPr>
        <p:spPr>
          <a:xfrm>
            <a:off x="852150" y="1183825"/>
            <a:ext cx="74397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Al igual que en Front End, se utiliza para imprimir un resultado, contenido de una variable ó mensaje desde nuestro programa de servidor en la consola CLI.</a:t>
            </a:r>
            <a:endParaRPr sz="1800">
              <a:latin typeface="Helvetica Neue Light"/>
              <a:ea typeface="Helvetica Neue Light"/>
              <a:cs typeface="Helvetica Neue Light"/>
              <a:sym typeface="Helvetica Neue Light"/>
            </a:endParaRPr>
          </a:p>
        </p:txBody>
      </p:sp>
      <p:sp>
        <p:nvSpPr>
          <p:cNvPr id="442" name="Google Shape;442;p61"/>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console.log() en Backend</a:t>
            </a:r>
            <a:endParaRPr sz="2600">
              <a:latin typeface="Anton"/>
              <a:ea typeface="Anton"/>
              <a:cs typeface="Anton"/>
              <a:sym typeface="Anton"/>
            </a:endParaRPr>
          </a:p>
        </p:txBody>
      </p:sp>
      <p:sp>
        <p:nvSpPr>
          <p:cNvPr id="443" name="Google Shape;443;p61"/>
          <p:cNvSpPr txBox="1"/>
          <p:nvPr/>
        </p:nvSpPr>
        <p:spPr>
          <a:xfrm>
            <a:off x="382000" y="2401225"/>
            <a:ext cx="42570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console.log() método</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'abc'</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true</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null</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undefined</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4</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array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9CDCFE"/>
                </a:solidFill>
                <a:highlight>
                  <a:srgbClr val="1E1E1E"/>
                </a:highlight>
                <a:latin typeface="Courier New"/>
                <a:ea typeface="Courier New"/>
                <a:cs typeface="Courier New"/>
                <a:sym typeface="Courier New"/>
              </a:rPr>
              <a:t>a:</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b:</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c:</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objeto </a:t>
            </a:r>
            <a:endParaRPr sz="1350">
              <a:solidFill>
                <a:srgbClr val="6A9955"/>
              </a:solidFill>
              <a:highlight>
                <a:srgbClr val="1E1E1E"/>
              </a:highlight>
              <a:latin typeface="Courier New"/>
              <a:ea typeface="Courier New"/>
              <a:cs typeface="Courier New"/>
              <a:sym typeface="Courier New"/>
            </a:endParaRPr>
          </a:p>
        </p:txBody>
      </p:sp>
      <p:pic>
        <p:nvPicPr>
          <p:cNvPr id="444" name="Google Shape;444;p61"/>
          <p:cNvPicPr preferRelativeResize="0"/>
          <p:nvPr/>
        </p:nvPicPr>
        <p:blipFill>
          <a:blip r:embed="rId3">
            <a:alphaModFix/>
          </a:blip>
          <a:stretch>
            <a:fillRect/>
          </a:stretch>
        </p:blipFill>
        <p:spPr>
          <a:xfrm>
            <a:off x="4916850" y="2435725"/>
            <a:ext cx="3542896" cy="2300100"/>
          </a:xfrm>
          <a:prstGeom prst="rect">
            <a:avLst/>
          </a:prstGeom>
          <a:noFill/>
          <a:ln>
            <a:noFill/>
          </a:ln>
        </p:spPr>
      </p:pic>
      <p:pic>
        <p:nvPicPr>
          <p:cNvPr id="445" name="Google Shape;445;p61"/>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49" name="Shape 449"/>
        <p:cNvGrpSpPr/>
        <p:nvPr/>
      </p:nvGrpSpPr>
      <p:grpSpPr>
        <a:xfrm>
          <a:off x="0" y="0"/>
          <a:ext cx="0" cy="0"/>
          <a:chOff x="0" y="0"/>
          <a:chExt cx="0" cy="0"/>
        </a:xfrm>
      </p:grpSpPr>
      <p:pic>
        <p:nvPicPr>
          <p:cNvPr id="450" name="Google Shape;450;p6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51" name="Google Shape;451;p62"/>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
        <p:nvSpPr>
          <p:cNvPr id="452" name="Google Shape;452;p62"/>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Probemos la Consola CLI!</a:t>
            </a:r>
            <a:endParaRPr i="1" sz="3600">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6" name="Shape 456"/>
        <p:cNvGrpSpPr/>
        <p:nvPr/>
      </p:nvGrpSpPr>
      <p:grpSpPr>
        <a:xfrm>
          <a:off x="0" y="0"/>
          <a:ext cx="0" cy="0"/>
          <a:chOff x="0" y="0"/>
          <a:chExt cx="0" cy="0"/>
        </a:xfrm>
      </p:grpSpPr>
      <p:sp>
        <p:nvSpPr>
          <p:cNvPr id="457" name="Google Shape;457;p6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Tipos de datos en Javascript</a:t>
            </a:r>
            <a:endParaRPr i="1" sz="3600">
              <a:solidFill>
                <a:srgbClr val="E0FF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97" name="Google Shape;97;p1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98" name="Google Shape;98;p19"/>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99" name="Google Shape;99;p19"/>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Entregas del Proyecto Final</a:t>
            </a:r>
            <a:endParaRPr b="1" sz="1500">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Entregas con el estado de avance de tu </a:t>
            </a:r>
            <a:r>
              <a:rPr b="1" lang="en-GB">
                <a:latin typeface="Helvetica Neue"/>
                <a:ea typeface="Helvetica Neue"/>
                <a:cs typeface="Helvetica Neue"/>
                <a:sym typeface="Helvetica Neue"/>
              </a:rPr>
              <a:t>proyecto final</a:t>
            </a:r>
            <a:r>
              <a:rPr lang="en-GB">
                <a:latin typeface="Helvetica Neue Light"/>
                <a:ea typeface="Helvetica Neue Light"/>
                <a:cs typeface="Helvetica Neue Light"/>
                <a:sym typeface="Helvetica Neue Light"/>
              </a:rPr>
              <a:t> que deberás subir a la plataforma a lo largo del curso y </a:t>
            </a:r>
            <a:r>
              <a:rPr lang="en-GB">
                <a:solidFill>
                  <a:schemeClr val="dk1"/>
                </a:solidFill>
                <a:latin typeface="Helvetica Neue Light"/>
                <a:ea typeface="Helvetica Neue Light"/>
                <a:cs typeface="Helvetica Neue Light"/>
                <a:sym typeface="Helvetica Neue Light"/>
              </a:rPr>
              <a:t>hasta 7 días luego de la clase</a:t>
            </a:r>
            <a:r>
              <a:rPr lang="en-GB">
                <a:latin typeface="Helvetica Neue Light"/>
                <a:ea typeface="Helvetica Neue Light"/>
                <a:cs typeface="Helvetica Neue Light"/>
                <a:sym typeface="Helvetica Neue Light"/>
              </a:rPr>
              <a:t>, para ser corregidas por tu docente o tutor/a. </a:t>
            </a:r>
            <a:endParaRPr>
              <a:latin typeface="Helvetica Neue Light"/>
              <a:ea typeface="Helvetica Neue Light"/>
              <a:cs typeface="Helvetica Neue Light"/>
              <a:sym typeface="Helvetica Neue Light"/>
            </a:endParaRPr>
          </a:p>
        </p:txBody>
      </p:sp>
      <p:sp>
        <p:nvSpPr>
          <p:cNvPr id="100" name="Google Shape;100;p19"/>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101" name="Google Shape;101;p19"/>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102" name="Google Shape;102;p19"/>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complementarios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Desafíos que complementan a los entregables. Son optativos y, de ser subidos a la plataforma a tiempo y aprobados, suman puntos para el top 10. </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pic>
        <p:nvPicPr>
          <p:cNvPr id="103" name="Google Shape;103;p19"/>
          <p:cNvPicPr preferRelativeResize="0"/>
          <p:nvPr/>
        </p:nvPicPr>
        <p:blipFill>
          <a:blip r:embed="rId5">
            <a:alphaModFix/>
          </a:blip>
          <a:stretch>
            <a:fillRect/>
          </a:stretch>
        </p:blipFill>
        <p:spPr>
          <a:xfrm>
            <a:off x="1781637" y="2001413"/>
            <a:ext cx="1250376" cy="1253225"/>
          </a:xfrm>
          <a:prstGeom prst="rect">
            <a:avLst/>
          </a:prstGeom>
          <a:noFill/>
          <a:ln>
            <a:noFill/>
          </a:ln>
        </p:spPr>
      </p:pic>
      <p:sp>
        <p:nvSpPr>
          <p:cNvPr id="104" name="Google Shape;104;p1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4"/>
          <p:cNvSpPr txBox="1"/>
          <p:nvPr/>
        </p:nvSpPr>
        <p:spPr>
          <a:xfrm>
            <a:off x="1455350" y="480550"/>
            <a:ext cx="6334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Variables y tipos de datos</a:t>
            </a:r>
            <a:endParaRPr i="1" sz="4500">
              <a:latin typeface="Anton"/>
              <a:ea typeface="Anton"/>
              <a:cs typeface="Anton"/>
              <a:sym typeface="Anton"/>
            </a:endParaRPr>
          </a:p>
        </p:txBody>
      </p:sp>
      <p:pic>
        <p:nvPicPr>
          <p:cNvPr id="463" name="Google Shape;463;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4" name="Google Shape;464;p64"/>
          <p:cNvSpPr txBox="1"/>
          <p:nvPr/>
        </p:nvSpPr>
        <p:spPr>
          <a:xfrm>
            <a:off x="601600" y="1454100"/>
            <a:ext cx="4039500" cy="17694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GB" sz="2000">
                <a:latin typeface="Helvetica Neue"/>
                <a:ea typeface="Helvetica Neue"/>
                <a:cs typeface="Helvetica Neue"/>
                <a:sym typeface="Helvetica Neue"/>
              </a:rPr>
              <a:t>Variable: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es un espacio reservado para almacenar un dato que puede ser usado o modificado tantas veces como se desee. </a:t>
            </a:r>
            <a:endParaRPr>
              <a:solidFill>
                <a:srgbClr val="FFFFFF"/>
              </a:solidFill>
              <a:latin typeface="Helvetica Neue Light"/>
              <a:ea typeface="Helvetica Neue Light"/>
              <a:cs typeface="Helvetica Neue Light"/>
              <a:sym typeface="Helvetica Neue Light"/>
            </a:endParaRPr>
          </a:p>
        </p:txBody>
      </p:sp>
      <p:pic>
        <p:nvPicPr>
          <p:cNvPr id="465" name="Google Shape;465;p64"/>
          <p:cNvPicPr preferRelativeResize="0"/>
          <p:nvPr/>
        </p:nvPicPr>
        <p:blipFill>
          <a:blip r:embed="rId4">
            <a:alphaModFix/>
          </a:blip>
          <a:stretch>
            <a:fillRect/>
          </a:stretch>
        </p:blipFill>
        <p:spPr>
          <a:xfrm>
            <a:off x="4913178" y="1890700"/>
            <a:ext cx="3612621" cy="2082900"/>
          </a:xfrm>
          <a:prstGeom prst="rect">
            <a:avLst/>
          </a:prstGeom>
          <a:noFill/>
          <a:ln>
            <a:noFill/>
          </a:ln>
        </p:spPr>
      </p:pic>
      <p:sp>
        <p:nvSpPr>
          <p:cNvPr id="466" name="Google Shape;466;p64"/>
          <p:cNvSpPr txBox="1"/>
          <p:nvPr/>
        </p:nvSpPr>
        <p:spPr>
          <a:xfrm>
            <a:off x="587550" y="3360350"/>
            <a:ext cx="4039500" cy="1299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GB" sz="2000">
                <a:latin typeface="Helvetica Neue"/>
                <a:ea typeface="Helvetica Neue"/>
                <a:cs typeface="Helvetica Neue"/>
                <a:sym typeface="Helvetica Neue"/>
              </a:rPr>
              <a:t>Tipo de dato: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es el atributo que especifica la clase de dato que almacena la variable. </a:t>
            </a:r>
            <a:endParaRPr>
              <a:solidFill>
                <a:srgbClr val="FFFFFF"/>
              </a:solidFill>
              <a:latin typeface="Helvetica Neue Light"/>
              <a:ea typeface="Helvetica Neue Light"/>
              <a:cs typeface="Helvetica Neue Light"/>
              <a:sym typeface="Helvetica Neue Light"/>
            </a:endParaRPr>
          </a:p>
        </p:txBody>
      </p:sp>
      <p:sp>
        <p:nvSpPr>
          <p:cNvPr id="467" name="Google Shape;467;p64"/>
          <p:cNvSpPr txBox="1"/>
          <p:nvPr/>
        </p:nvSpPr>
        <p:spPr>
          <a:xfrm>
            <a:off x="158425" y="101800"/>
            <a:ext cx="55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highlight>
                  <a:srgbClr val="00FFFF"/>
                </a:highlight>
              </a:rPr>
              <a:t>Si no sabemos esto se va a hacer cuesta arriba el curso xD</a:t>
            </a:r>
            <a:endParaRPr>
              <a:highlight>
                <a:srgbClr val="00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5"/>
          <p:cNvSpPr txBox="1"/>
          <p:nvPr/>
        </p:nvSpPr>
        <p:spPr>
          <a:xfrm>
            <a:off x="1671825" y="49445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Tipos de datos</a:t>
            </a:r>
            <a:endParaRPr i="1" sz="4500">
              <a:latin typeface="Anton"/>
              <a:ea typeface="Anton"/>
              <a:cs typeface="Anton"/>
              <a:sym typeface="Anton"/>
            </a:endParaRPr>
          </a:p>
        </p:txBody>
      </p:sp>
      <p:pic>
        <p:nvPicPr>
          <p:cNvPr id="473" name="Google Shape;473;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4" name="Google Shape;474;p65"/>
          <p:cNvSpPr txBox="1"/>
          <p:nvPr/>
        </p:nvSpPr>
        <p:spPr>
          <a:xfrm>
            <a:off x="828750" y="1483552"/>
            <a:ext cx="7697100" cy="2953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Tipo Primitivos: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Incluyen a las cadenas de texto (String), variables booleanas cuyo valor puede ser true o false (Boolean) y números (Number). Además hay dos tipos primitivos especiales que son Null y Undefined. La copia es por valor.</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i="1"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latin typeface="Helvetica Neue"/>
                <a:ea typeface="Helvetica Neue"/>
                <a:cs typeface="Helvetica Neue"/>
                <a:sym typeface="Helvetica Neue"/>
              </a:rPr>
              <a:t>Tipo Objeto: </a:t>
            </a:r>
            <a:r>
              <a:rPr lang="en-GB" sz="2000">
                <a:solidFill>
                  <a:schemeClr val="dk1"/>
                </a:solidFill>
                <a:latin typeface="Helvetica Neue Light"/>
                <a:ea typeface="Helvetica Neue Light"/>
                <a:cs typeface="Helvetica Neue Light"/>
                <a:sym typeface="Helvetica Neue Light"/>
              </a:rPr>
              <a:t>Incluyen a los objetos (Object), a los arrays (Array) y funciones. La copia es por referencia.</a:t>
            </a:r>
            <a:endParaRPr>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6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66"/>
          <p:cNvPicPr preferRelativeResize="0"/>
          <p:nvPr/>
        </p:nvPicPr>
        <p:blipFill>
          <a:blip r:embed="rId4">
            <a:alphaModFix/>
          </a:blip>
          <a:stretch>
            <a:fillRect/>
          </a:stretch>
        </p:blipFill>
        <p:spPr>
          <a:xfrm>
            <a:off x="989062" y="188300"/>
            <a:ext cx="7165876" cy="4354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4" name="Shape 484"/>
        <p:cNvGrpSpPr/>
        <p:nvPr/>
      </p:nvGrpSpPr>
      <p:grpSpPr>
        <a:xfrm>
          <a:off x="0" y="0"/>
          <a:ext cx="0" cy="0"/>
          <a:chOff x="0" y="0"/>
          <a:chExt cx="0" cy="0"/>
        </a:xfrm>
      </p:grpSpPr>
      <p:sp>
        <p:nvSpPr>
          <p:cNvPr id="485" name="Google Shape;485;p67"/>
          <p:cNvSpPr txBox="1"/>
          <p:nvPr/>
        </p:nvSpPr>
        <p:spPr>
          <a:xfrm>
            <a:off x="1859625" y="1435950"/>
            <a:ext cx="5677800" cy="16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Javascript y ES6</a:t>
            </a:r>
            <a:endParaRPr i="1" sz="3600">
              <a:solidFill>
                <a:srgbClr val="E0FF00"/>
              </a:solidFill>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8"/>
          <p:cNvSpPr txBox="1"/>
          <p:nvPr/>
        </p:nvSpPr>
        <p:spPr>
          <a:xfrm>
            <a:off x="852150" y="2370525"/>
            <a:ext cx="7439700" cy="22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ES6 o EcmaScript 2015, fue una enorme revisión que surgió en el año 2015 y trajo -dentro de varias polémicas- enormes avances en el mundo de la programación JavaScript.</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Entre sus mayores innovaciones se encuentra la declaración de variables con </a:t>
            </a:r>
            <a:r>
              <a:rPr lang="en-GB" sz="2000">
                <a:latin typeface="Consolas"/>
                <a:ea typeface="Consolas"/>
                <a:cs typeface="Consolas"/>
                <a:sym typeface="Consolas"/>
              </a:rPr>
              <a:t>let</a:t>
            </a:r>
            <a:r>
              <a:rPr lang="en-GB" sz="2000">
                <a:latin typeface="Helvetica Neue Light"/>
                <a:ea typeface="Helvetica Neue Light"/>
                <a:cs typeface="Helvetica Neue Light"/>
                <a:sym typeface="Helvetica Neue Light"/>
              </a:rPr>
              <a:t> y </a:t>
            </a:r>
            <a:r>
              <a:rPr lang="en-GB" sz="2000">
                <a:latin typeface="Consolas"/>
                <a:ea typeface="Consolas"/>
                <a:cs typeface="Consolas"/>
                <a:sym typeface="Consolas"/>
              </a:rPr>
              <a:t>const</a:t>
            </a:r>
            <a:r>
              <a:rPr lang="en-GB" sz="2000">
                <a:latin typeface="Helvetica Neue Light"/>
                <a:ea typeface="Helvetica Neue Light"/>
                <a:cs typeface="Helvetica Neue Light"/>
                <a:sym typeface="Helvetica Neue Light"/>
              </a:rPr>
              <a:t>, la introducción de </a:t>
            </a:r>
            <a:r>
              <a:rPr b="1" lang="en-GB" sz="2000">
                <a:latin typeface="Helvetica Neue"/>
                <a:ea typeface="Helvetica Neue"/>
                <a:cs typeface="Helvetica Neue"/>
                <a:sym typeface="Helvetica Neue"/>
              </a:rPr>
              <a:t>clases</a:t>
            </a:r>
            <a:r>
              <a:rPr lang="en-GB" sz="2000">
                <a:latin typeface="Helvetica Neue Light"/>
                <a:ea typeface="Helvetica Neue Light"/>
                <a:cs typeface="Helvetica Neue Light"/>
                <a:sym typeface="Helvetica Neue Light"/>
              </a:rPr>
              <a:t> al lenguaje, y los </a:t>
            </a:r>
            <a:r>
              <a:rPr i="1" lang="en-GB" sz="2000">
                <a:latin typeface="Helvetica Neue Light"/>
                <a:ea typeface="Helvetica Neue Light"/>
                <a:cs typeface="Helvetica Neue Light"/>
                <a:sym typeface="Helvetica Neue Light"/>
              </a:rPr>
              <a:t>template strings</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491" name="Google Shape;491;p68"/>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EcmaScript 6</a:t>
            </a:r>
            <a:endParaRPr i="1" sz="4500">
              <a:latin typeface="Anton"/>
              <a:ea typeface="Anton"/>
              <a:cs typeface="Anton"/>
              <a:sym typeface="Anton"/>
            </a:endParaRPr>
          </a:p>
        </p:txBody>
      </p:sp>
      <p:pic>
        <p:nvPicPr>
          <p:cNvPr id="492" name="Google Shape;492;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3" name="Google Shape;493;p68"/>
          <p:cNvSpPr txBox="1"/>
          <p:nvPr/>
        </p:nvSpPr>
        <p:spPr>
          <a:xfrm>
            <a:off x="280600" y="223975"/>
            <a:ext cx="212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highlight>
                  <a:srgbClr val="00FFFF"/>
                </a:highlight>
              </a:rPr>
              <a:t>Es pregunta de entrevista</a:t>
            </a:r>
            <a:endParaRPr>
              <a:highlight>
                <a:srgbClr val="00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6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Variables en Javascript</a:t>
            </a:r>
            <a:endParaRPr i="1" sz="3600">
              <a:solidFill>
                <a:srgbClr val="E0FF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0"/>
          <p:cNvSpPr txBox="1"/>
          <p:nvPr/>
        </p:nvSpPr>
        <p:spPr>
          <a:xfrm>
            <a:off x="503450" y="377050"/>
            <a:ext cx="56661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500">
                <a:latin typeface="Anton"/>
                <a:ea typeface="Anton"/>
                <a:cs typeface="Anton"/>
                <a:sym typeface="Anton"/>
              </a:rPr>
              <a:t>Recordemos...</a:t>
            </a:r>
            <a:endParaRPr i="1" sz="4500">
              <a:latin typeface="Anton"/>
              <a:ea typeface="Anton"/>
              <a:cs typeface="Anton"/>
              <a:sym typeface="Anton"/>
            </a:endParaRPr>
          </a:p>
        </p:txBody>
      </p:sp>
      <p:sp>
        <p:nvSpPr>
          <p:cNvPr id="504" name="Google Shape;504;p70"/>
          <p:cNvSpPr txBox="1"/>
          <p:nvPr/>
        </p:nvSpPr>
        <p:spPr>
          <a:xfrm>
            <a:off x="852150" y="1734450"/>
            <a:ext cx="7439700" cy="2710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Una variable es un </a:t>
            </a:r>
            <a:r>
              <a:rPr b="1" lang="en-GB" sz="2000">
                <a:solidFill>
                  <a:schemeClr val="dk1"/>
                </a:solidFill>
                <a:highlight>
                  <a:srgbClr val="FFFFFF"/>
                </a:highlight>
                <a:latin typeface="Helvetica Neue"/>
                <a:ea typeface="Helvetica Neue"/>
                <a:cs typeface="Helvetica Neue"/>
                <a:sym typeface="Helvetica Neue"/>
              </a:rPr>
              <a:t>contenedor</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dinámico </a:t>
            </a:r>
            <a:r>
              <a:rPr lang="en-GB" sz="2000">
                <a:solidFill>
                  <a:schemeClr val="dk1"/>
                </a:solidFill>
                <a:highlight>
                  <a:srgbClr val="FFFFFF"/>
                </a:highlight>
                <a:latin typeface="Helvetica Neue Light"/>
                <a:ea typeface="Helvetica Neue Light"/>
                <a:cs typeface="Helvetica Neue Light"/>
                <a:sym typeface="Helvetica Neue Light"/>
              </a:rPr>
              <a:t>que nos permite </a:t>
            </a:r>
            <a:r>
              <a:rPr b="1" lang="en-GB" sz="2000">
                <a:solidFill>
                  <a:schemeClr val="dk1"/>
                </a:solidFill>
                <a:highlight>
                  <a:srgbClr val="FFFFFF"/>
                </a:highlight>
                <a:latin typeface="Helvetica Neue"/>
                <a:ea typeface="Helvetica Neue"/>
                <a:cs typeface="Helvetica Neue"/>
                <a:sym typeface="Helvetica Neue"/>
              </a:rPr>
              <a:t>almacenar valores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Los valores pueden ser diversos </a:t>
            </a:r>
            <a:r>
              <a:rPr b="1" lang="en-GB" sz="2000">
                <a:solidFill>
                  <a:schemeClr val="dk1"/>
                </a:solidFill>
                <a:highlight>
                  <a:srgbClr val="FFFFFF"/>
                </a:highlight>
                <a:latin typeface="Helvetica Neue"/>
                <a:ea typeface="Helvetica Neue"/>
                <a:cs typeface="Helvetica Neue"/>
                <a:sym typeface="Helvetica Neue"/>
              </a:rPr>
              <a:t>tipos de datos</a:t>
            </a:r>
            <a:r>
              <a:rPr lang="en-GB" sz="2000">
                <a:solidFill>
                  <a:schemeClr val="dk1"/>
                </a:solidFill>
                <a:highlight>
                  <a:srgbClr val="FFFFFF"/>
                </a:highlight>
                <a:latin typeface="Helvetica Neue Light"/>
                <a:ea typeface="Helvetica Neue Light"/>
                <a:cs typeface="Helvetica Neue Light"/>
                <a:sym typeface="Helvetica Neue Light"/>
              </a:rPr>
              <a:t>, según la variable.</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Tal como lo indica su nombre, el </a:t>
            </a:r>
            <a:r>
              <a:rPr b="1" lang="en-GB" sz="2000">
                <a:solidFill>
                  <a:schemeClr val="dk1"/>
                </a:solidFill>
                <a:highlight>
                  <a:srgbClr val="FFFFFF"/>
                </a:highlight>
                <a:latin typeface="Helvetica Neue"/>
                <a:ea typeface="Helvetica Neue"/>
                <a:cs typeface="Helvetica Neue"/>
                <a:sym typeface="Helvetica Neue"/>
              </a:rPr>
              <a:t>valor de la variable puede cambiar</a:t>
            </a:r>
            <a:r>
              <a:rPr lang="en-GB" sz="2000">
                <a:solidFill>
                  <a:schemeClr val="dk1"/>
                </a:solidFill>
                <a:highlight>
                  <a:srgbClr val="FFFFFF"/>
                </a:highlight>
                <a:latin typeface="Helvetica Neue Light"/>
                <a:ea typeface="Helvetica Neue Light"/>
                <a:cs typeface="Helvetica Neue Light"/>
                <a:sym typeface="Helvetica Neue Light"/>
              </a:rPr>
              <a:t>, permitiéndonos crear programas que funcionen independientemente del valor de la variable.</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05" name="Google Shape;505;p7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09" name="Shape 509"/>
        <p:cNvGrpSpPr/>
        <p:nvPr/>
      </p:nvGrpSpPr>
      <p:grpSpPr>
        <a:xfrm>
          <a:off x="0" y="0"/>
          <a:ext cx="0" cy="0"/>
          <a:chOff x="0" y="0"/>
          <a:chExt cx="0" cy="0"/>
        </a:xfrm>
      </p:grpSpPr>
      <p:sp>
        <p:nvSpPr>
          <p:cNvPr id="510" name="Google Shape;510;p7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Distintas maneras de crear variables en Javascript</a:t>
            </a:r>
            <a:endParaRPr i="1" sz="3600">
              <a:solidFill>
                <a:srgbClr val="121212"/>
              </a:solidFill>
              <a:latin typeface="Anton"/>
              <a:ea typeface="Anton"/>
              <a:cs typeface="Anton"/>
              <a:sym typeface="Anton"/>
            </a:endParaRPr>
          </a:p>
        </p:txBody>
      </p:sp>
      <p:pic>
        <p:nvPicPr>
          <p:cNvPr id="511" name="Google Shape;511;p7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2"/>
          <p:cNvSpPr txBox="1"/>
          <p:nvPr/>
        </p:nvSpPr>
        <p:spPr>
          <a:xfrm>
            <a:off x="471150" y="950175"/>
            <a:ext cx="7439700" cy="127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y </a:t>
            </a:r>
            <a:r>
              <a:rPr lang="en-GB" sz="2000">
                <a:solidFill>
                  <a:schemeClr val="dk1"/>
                </a:solidFill>
                <a:highlight>
                  <a:srgbClr val="FFFFFF"/>
                </a:highlight>
                <a:latin typeface="Courier New"/>
                <a:ea typeface="Courier New"/>
                <a:cs typeface="Courier New"/>
                <a:sym typeface="Courier New"/>
              </a:rPr>
              <a:t>const </a:t>
            </a:r>
            <a:r>
              <a:rPr lang="en-GB" sz="2000">
                <a:solidFill>
                  <a:schemeClr val="dk1"/>
                </a:solidFill>
                <a:highlight>
                  <a:srgbClr val="FFFFFF"/>
                </a:highlight>
                <a:latin typeface="Helvetica Neue Light"/>
                <a:ea typeface="Helvetica Neue Light"/>
                <a:cs typeface="Helvetica Neue Light"/>
                <a:sym typeface="Helvetica Neue Light"/>
              </a:rPr>
              <a:t>son dos formas de declarar variables en JavaScript introducidas en ES6</a:t>
            </a:r>
            <a:r>
              <a:rPr b="1" lang="en-GB" sz="2000">
                <a:solidFill>
                  <a:schemeClr val="dk1"/>
                </a:solidFill>
                <a:highlight>
                  <a:srgbClr val="FFFFFF"/>
                </a:highlight>
                <a:latin typeface="Helvetica Neue"/>
                <a:ea typeface="Helvetica Neue"/>
                <a:cs typeface="Helvetica Neue"/>
                <a:sym typeface="Helvetica Neue"/>
              </a:rPr>
              <a:t> </a:t>
            </a:r>
            <a:r>
              <a:rPr lang="en-GB" sz="2000">
                <a:solidFill>
                  <a:schemeClr val="dk1"/>
                </a:solidFill>
                <a:highlight>
                  <a:srgbClr val="FFFFFF"/>
                </a:highlight>
                <a:latin typeface="Helvetica Neue Light"/>
                <a:ea typeface="Helvetica Neue Light"/>
                <a:cs typeface="Helvetica Neue Light"/>
                <a:sym typeface="Helvetica Neue Light"/>
              </a:rPr>
              <a:t>que </a:t>
            </a:r>
            <a:r>
              <a:rPr b="1" lang="en-GB" sz="2000">
                <a:solidFill>
                  <a:schemeClr val="dk1"/>
                </a:solidFill>
                <a:highlight>
                  <a:srgbClr val="FFFFFF"/>
                </a:highlight>
                <a:latin typeface="Helvetica Neue"/>
                <a:ea typeface="Helvetica Neue"/>
                <a:cs typeface="Helvetica Neue"/>
                <a:sym typeface="Helvetica Neue"/>
              </a:rPr>
              <a:t>limitan el ámbito de la variable</a:t>
            </a:r>
            <a:r>
              <a:rPr lang="en-GB" sz="2000">
                <a:solidFill>
                  <a:schemeClr val="dk1"/>
                </a:solidFill>
                <a:highlight>
                  <a:srgbClr val="FFFFFF"/>
                </a:highlight>
                <a:latin typeface="Helvetica Neue Light"/>
                <a:ea typeface="Helvetica Neue Light"/>
                <a:cs typeface="Helvetica Neue Light"/>
                <a:sym typeface="Helvetica Neue Light"/>
              </a:rPr>
              <a:t> al </a:t>
            </a:r>
            <a:r>
              <a:rPr b="1" lang="en-GB" sz="2000">
                <a:solidFill>
                  <a:schemeClr val="dk1"/>
                </a:solidFill>
                <a:highlight>
                  <a:srgbClr val="FFFFFF"/>
                </a:highlight>
                <a:latin typeface="Helvetica Neue"/>
                <a:ea typeface="Helvetica Neue"/>
                <a:cs typeface="Helvetica Neue"/>
                <a:sym typeface="Helvetica Neue"/>
              </a:rPr>
              <a:t>bloque</a:t>
            </a:r>
            <a:r>
              <a:rPr lang="en-GB" sz="2000">
                <a:solidFill>
                  <a:schemeClr val="dk1"/>
                </a:solidFill>
                <a:highlight>
                  <a:srgbClr val="FFFFFF"/>
                </a:highlight>
                <a:latin typeface="Helvetica Neue Light"/>
                <a:ea typeface="Helvetica Neue Light"/>
                <a:cs typeface="Helvetica Neue Light"/>
                <a:sym typeface="Helvetica Neue Light"/>
              </a:rPr>
              <a:t> en que fue declarada (</a:t>
            </a:r>
            <a:r>
              <a:rPr lang="en-GB" sz="2000">
                <a:solidFill>
                  <a:schemeClr val="dk1"/>
                </a:solidFill>
                <a:highlight>
                  <a:schemeClr val="lt1"/>
                </a:highlight>
                <a:latin typeface="Helvetica Neue Light"/>
                <a:ea typeface="Helvetica Neue Light"/>
                <a:cs typeface="Helvetica Neue Light"/>
                <a:sym typeface="Helvetica Neue Light"/>
              </a:rPr>
              <a:t>antes de ES6 </a:t>
            </a:r>
            <a:r>
              <a:rPr lang="en-GB" sz="2000">
                <a:solidFill>
                  <a:schemeClr val="dk1"/>
                </a:solidFill>
                <a:highlight>
                  <a:srgbClr val="FFFFFF"/>
                </a:highlight>
                <a:latin typeface="Helvetica Neue Light"/>
                <a:ea typeface="Helvetica Neue Light"/>
                <a:cs typeface="Helvetica Neue Light"/>
                <a:sym typeface="Helvetica Neue Light"/>
              </a:rPr>
              <a:t>esto </a:t>
            </a:r>
            <a:r>
              <a:rPr b="1" lang="en-GB" sz="2000">
                <a:solidFill>
                  <a:schemeClr val="dk1"/>
                </a:solidFill>
                <a:highlight>
                  <a:srgbClr val="FFFFFF"/>
                </a:highlight>
                <a:latin typeface="Helvetica Neue"/>
                <a:ea typeface="Helvetica Neue"/>
                <a:cs typeface="Helvetica Neue"/>
                <a:sym typeface="Helvetica Neue"/>
              </a:rPr>
              <a:t>no</a:t>
            </a:r>
            <a:r>
              <a:rPr lang="en-GB" sz="2000">
                <a:solidFill>
                  <a:schemeClr val="dk1"/>
                </a:solidFill>
                <a:highlight>
                  <a:srgbClr val="FFFFFF"/>
                </a:highlight>
                <a:latin typeface="Helvetica Neue Light"/>
                <a:ea typeface="Helvetica Neue Light"/>
                <a:cs typeface="Helvetica Neue Light"/>
                <a:sym typeface="Helvetica Neue Light"/>
              </a:rPr>
              <a:t> era así).</a:t>
            </a:r>
            <a:endParaRPr i="1" sz="2000">
              <a:solidFill>
                <a:schemeClr val="dk1"/>
              </a:solidFill>
              <a:highlight>
                <a:srgbClr val="FFFFFF"/>
              </a:highlight>
              <a:latin typeface="Helvetica Neue Light"/>
              <a:ea typeface="Helvetica Neue Light"/>
              <a:cs typeface="Helvetica Neue Light"/>
              <a:sym typeface="Helvetica Neue Light"/>
            </a:endParaRPr>
          </a:p>
        </p:txBody>
      </p:sp>
      <p:sp>
        <p:nvSpPr>
          <p:cNvPr id="517" name="Google Shape;517;p72"/>
          <p:cNvSpPr txBox="1"/>
          <p:nvPr/>
        </p:nvSpPr>
        <p:spPr>
          <a:xfrm>
            <a:off x="1671825" y="2158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Let y const</a:t>
            </a:r>
            <a:endParaRPr i="1" sz="4500">
              <a:latin typeface="Anton"/>
              <a:ea typeface="Anton"/>
              <a:cs typeface="Anton"/>
              <a:sym typeface="Anton"/>
            </a:endParaRPr>
          </a:p>
        </p:txBody>
      </p:sp>
      <p:pic>
        <p:nvPicPr>
          <p:cNvPr id="518" name="Google Shape;518;p7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19" name="Google Shape;519;p72"/>
          <p:cNvPicPr preferRelativeResize="0"/>
          <p:nvPr/>
        </p:nvPicPr>
        <p:blipFill>
          <a:blip r:embed="rId4">
            <a:alphaModFix/>
          </a:blip>
          <a:stretch>
            <a:fillRect/>
          </a:stretch>
        </p:blipFill>
        <p:spPr>
          <a:xfrm>
            <a:off x="5482100" y="2284827"/>
            <a:ext cx="2777950" cy="2261125"/>
          </a:xfrm>
          <a:prstGeom prst="rect">
            <a:avLst/>
          </a:prstGeom>
          <a:noFill/>
          <a:ln>
            <a:noFill/>
          </a:ln>
        </p:spPr>
      </p:pic>
      <p:sp>
        <p:nvSpPr>
          <p:cNvPr id="520" name="Google Shape;520;p72"/>
          <p:cNvSpPr txBox="1"/>
          <p:nvPr/>
        </p:nvSpPr>
        <p:spPr>
          <a:xfrm>
            <a:off x="547350" y="2397975"/>
            <a:ext cx="4770000" cy="22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2000">
                <a:solidFill>
                  <a:schemeClr val="dk1"/>
                </a:solidFill>
                <a:highlight>
                  <a:srgbClr val="FFFFFF"/>
                </a:highlight>
                <a:latin typeface="Helvetica Neue Light"/>
                <a:ea typeface="Helvetica Neue Light"/>
                <a:cs typeface="Helvetica Neue Light"/>
                <a:sym typeface="Helvetica Neue Light"/>
              </a:rPr>
              <a:t>Es posible que se encuentren con ejemplos y código en internet utilizando la palabra reservada “var” para crear variables. Esta es la manera en que se hacía antes de ES6, y no se recomienda su uso!</a:t>
            </a:r>
            <a:endParaRPr i="1"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3"/>
          <p:cNvSpPr txBox="1"/>
          <p:nvPr/>
        </p:nvSpPr>
        <p:spPr>
          <a:xfrm>
            <a:off x="4448150" y="1191014"/>
            <a:ext cx="3819600" cy="31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Aquí la variable </a:t>
            </a:r>
            <a:r>
              <a:rPr lang="en-GB" sz="2000">
                <a:solidFill>
                  <a:schemeClr val="dk1"/>
                </a:solidFill>
                <a:highlight>
                  <a:srgbClr val="FFFFFF"/>
                </a:highlight>
                <a:latin typeface="Courier New"/>
                <a:ea typeface="Courier New"/>
                <a:cs typeface="Courier New"/>
                <a:sym typeface="Courier New"/>
              </a:rPr>
              <a:t>i</a:t>
            </a:r>
            <a:r>
              <a:rPr lang="en-GB" sz="2000">
                <a:solidFill>
                  <a:schemeClr val="dk1"/>
                </a:solidFill>
                <a:highlight>
                  <a:srgbClr val="FFFFFF"/>
                </a:highlight>
                <a:latin typeface="Helvetica Neue Light"/>
                <a:ea typeface="Helvetica Neue Light"/>
                <a:cs typeface="Helvetica Neue Light"/>
                <a:sym typeface="Helvetica Neue Light"/>
              </a:rPr>
              <a:t> es global y la variable </a:t>
            </a:r>
            <a:r>
              <a:rPr lang="en-GB" sz="2000">
                <a:solidFill>
                  <a:schemeClr val="dk1"/>
                </a:solidFill>
                <a:highlight>
                  <a:srgbClr val="FFFFFF"/>
                </a:highlight>
                <a:latin typeface="Courier New"/>
                <a:ea typeface="Courier New"/>
                <a:cs typeface="Courier New"/>
                <a:sym typeface="Courier New"/>
              </a:rPr>
              <a:t>j</a:t>
            </a:r>
            <a:r>
              <a:rPr lang="en-GB" sz="2000">
                <a:solidFill>
                  <a:schemeClr val="dk1"/>
                </a:solidFill>
                <a:highlight>
                  <a:srgbClr val="FFFFFF"/>
                </a:highlight>
                <a:latin typeface="Helvetica Neue Light"/>
                <a:ea typeface="Helvetica Neue Light"/>
                <a:cs typeface="Helvetica Neue Light"/>
                <a:sym typeface="Helvetica Neue Light"/>
              </a:rPr>
              <a:t> es local.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Pero si declaramos una variable con </a:t>
            </a:r>
            <a:r>
              <a:rPr b="1" lang="en-GB" sz="2000">
                <a:solidFill>
                  <a:schemeClr val="dk1"/>
                </a:solidFill>
                <a:highlight>
                  <a:srgbClr val="FFFFFF"/>
                </a:highlight>
                <a:latin typeface="Courier New"/>
                <a:ea typeface="Courier New"/>
                <a:cs typeface="Courier New"/>
                <a:sym typeface="Courier New"/>
              </a:rPr>
              <a:t>let</a:t>
            </a:r>
            <a:r>
              <a:rPr b="1" lang="en-GB" sz="2000">
                <a:solidFill>
                  <a:schemeClr val="dk1"/>
                </a:solidFill>
                <a:highlight>
                  <a:srgbClr val="FFFFFF"/>
                </a:highlight>
                <a:latin typeface="Helvetica Neue"/>
                <a:ea typeface="Helvetica Neue"/>
                <a:cs typeface="Helvetica Neue"/>
                <a:sym typeface="Helvetica Neue"/>
              </a:rPr>
              <a:t> dentro un bloque</a:t>
            </a:r>
            <a:r>
              <a:rPr lang="en-GB" sz="2000">
                <a:solidFill>
                  <a:schemeClr val="dk1"/>
                </a:solidFill>
                <a:highlight>
                  <a:srgbClr val="FFFFFF"/>
                </a:highlight>
                <a:latin typeface="Helvetica Neue Light"/>
                <a:ea typeface="Helvetica Neue Light"/>
                <a:cs typeface="Helvetica Neue Light"/>
                <a:sym typeface="Helvetica Neue Light"/>
              </a:rPr>
              <a:t>, que </a:t>
            </a:r>
            <a:r>
              <a:rPr b="1" lang="en-GB" sz="2000">
                <a:solidFill>
                  <a:schemeClr val="dk1"/>
                </a:solidFill>
                <a:highlight>
                  <a:srgbClr val="FFFFFF"/>
                </a:highlight>
                <a:latin typeface="Helvetica Neue"/>
                <a:ea typeface="Helvetica Neue"/>
                <a:cs typeface="Helvetica Neue"/>
                <a:sym typeface="Helvetica Neue"/>
              </a:rPr>
              <a:t>a</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su vez </a:t>
            </a:r>
            <a:r>
              <a:rPr lang="en-GB" sz="2000">
                <a:solidFill>
                  <a:schemeClr val="dk1"/>
                </a:solidFill>
                <a:highlight>
                  <a:srgbClr val="FFFFFF"/>
                </a:highlight>
                <a:latin typeface="Helvetica Neue Light"/>
                <a:ea typeface="Helvetica Neue Light"/>
                <a:cs typeface="Helvetica Neue Light"/>
                <a:sym typeface="Helvetica Neue Light"/>
              </a:rPr>
              <a:t>está </a:t>
            </a:r>
            <a:r>
              <a:rPr b="1" lang="en-GB" sz="2000">
                <a:solidFill>
                  <a:schemeClr val="dk1"/>
                </a:solidFill>
                <a:highlight>
                  <a:srgbClr val="FFFFFF"/>
                </a:highlight>
                <a:latin typeface="Helvetica Neue"/>
                <a:ea typeface="Helvetica Neue"/>
                <a:cs typeface="Helvetica Neue"/>
                <a:sym typeface="Helvetica Neue"/>
              </a:rPr>
              <a:t>dentro de una función</a:t>
            </a:r>
            <a:r>
              <a:rPr lang="en-GB" sz="2000">
                <a:solidFill>
                  <a:schemeClr val="dk1"/>
                </a:solidFill>
                <a:highlight>
                  <a:srgbClr val="FFFFFF"/>
                </a:highlight>
                <a:latin typeface="Helvetica Neue Light"/>
                <a:ea typeface="Helvetica Neue Light"/>
                <a:cs typeface="Helvetica Neue Light"/>
                <a:sym typeface="Helvetica Neue Light"/>
              </a:rPr>
              <a:t>, la </a:t>
            </a:r>
            <a:r>
              <a:rPr b="1" lang="en-GB" sz="2000">
                <a:solidFill>
                  <a:schemeClr val="dk1"/>
                </a:solidFill>
                <a:highlight>
                  <a:srgbClr val="FFFFFF"/>
                </a:highlight>
                <a:latin typeface="Helvetica Neue"/>
                <a:ea typeface="Helvetica Neue"/>
                <a:cs typeface="Helvetica Neue"/>
                <a:sym typeface="Helvetica Neue"/>
              </a:rPr>
              <a:t>variable pertenece solo a ese bloque</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p:txBody>
      </p:sp>
      <p:sp>
        <p:nvSpPr>
          <p:cNvPr id="526" name="Google Shape;526;p73"/>
          <p:cNvSpPr txBox="1"/>
          <p:nvPr/>
        </p:nvSpPr>
        <p:spPr>
          <a:xfrm>
            <a:off x="4448150" y="5919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Let</a:t>
            </a:r>
            <a:endParaRPr i="1" sz="2600">
              <a:latin typeface="Anton"/>
              <a:ea typeface="Anton"/>
              <a:cs typeface="Anton"/>
              <a:sym typeface="Anton"/>
            </a:endParaRPr>
          </a:p>
        </p:txBody>
      </p:sp>
      <p:pic>
        <p:nvPicPr>
          <p:cNvPr id="527" name="Google Shape;527;p7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28" name="Google Shape;528;p73"/>
          <p:cNvPicPr preferRelativeResize="0"/>
          <p:nvPr/>
        </p:nvPicPr>
        <p:blipFill>
          <a:blip r:embed="rId4">
            <a:alphaModFix/>
          </a:blip>
          <a:stretch>
            <a:fillRect/>
          </a:stretch>
        </p:blipFill>
        <p:spPr>
          <a:xfrm>
            <a:off x="810450" y="487825"/>
            <a:ext cx="3352699" cy="1938775"/>
          </a:xfrm>
          <a:prstGeom prst="rect">
            <a:avLst/>
          </a:prstGeom>
          <a:noFill/>
          <a:ln>
            <a:noFill/>
          </a:ln>
        </p:spPr>
      </p:pic>
      <p:pic>
        <p:nvPicPr>
          <p:cNvPr id="529" name="Google Shape;529;p73"/>
          <p:cNvPicPr preferRelativeResize="0"/>
          <p:nvPr/>
        </p:nvPicPr>
        <p:blipFill>
          <a:blip r:embed="rId5">
            <a:alphaModFix/>
          </a:blip>
          <a:stretch>
            <a:fillRect/>
          </a:stretch>
        </p:blipFill>
        <p:spPr>
          <a:xfrm>
            <a:off x="810450" y="2574625"/>
            <a:ext cx="3311469" cy="218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 name="Shape 108"/>
        <p:cNvGrpSpPr/>
        <p:nvPr/>
      </p:nvGrpSpPr>
      <p:grpSpPr>
        <a:xfrm>
          <a:off x="0" y="0"/>
          <a:ext cx="0" cy="0"/>
          <a:chOff x="0" y="0"/>
          <a:chExt cx="0" cy="0"/>
        </a:xfrm>
      </p:grpSpPr>
      <p:sp>
        <p:nvSpPr>
          <p:cNvPr id="109" name="Google Shape;109;p20"/>
          <p:cNvSpPr txBox="1"/>
          <p:nvPr>
            <p:ph type="ctrTitle"/>
          </p:nvPr>
        </p:nvSpPr>
        <p:spPr>
          <a:xfrm>
            <a:off x="2417500" y="564350"/>
            <a:ext cx="44871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110" name="Google Shape;110;p20"/>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El Proyecto Final se construye a partir de los </a:t>
            </a:r>
            <a:r>
              <a:rPr b="1" lang="en-GB" sz="1700">
                <a:solidFill>
                  <a:schemeClr val="dk1"/>
                </a:solidFill>
                <a:latin typeface="Helvetica Neue"/>
                <a:ea typeface="Helvetica Neue"/>
                <a:cs typeface="Helvetica Neue"/>
                <a:sym typeface="Helvetica Neue"/>
              </a:rPr>
              <a:t>desafíos</a:t>
            </a:r>
            <a:r>
              <a:rPr lang="en-GB" sz="1700">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latin typeface="Helvetica Neue Light"/>
                <a:ea typeface="Helvetica Neue Light"/>
                <a:cs typeface="Helvetica Neue Light"/>
                <a:sym typeface="Helvetica Neue Light"/>
              </a:rPr>
              <a:t>El </a:t>
            </a:r>
            <a:r>
              <a:rPr b="1" lang="en-GB" sz="1700">
                <a:latin typeface="Helvetica Neue"/>
                <a:ea typeface="Helvetica Neue"/>
                <a:cs typeface="Helvetica Neue"/>
                <a:sym typeface="Helvetica Neue"/>
              </a:rPr>
              <a:t>proyecto final</a:t>
            </a:r>
            <a:r>
              <a:rPr lang="en-GB" sz="1700">
                <a:latin typeface="Helvetica Neue Light"/>
                <a:ea typeface="Helvetica Neue Light"/>
                <a:cs typeface="Helvetica Neue Light"/>
                <a:sym typeface="Helvetica Neue Light"/>
              </a:rPr>
              <a:t> se debe subir a la plataforma la ante-última o última clase del curso. </a:t>
            </a:r>
            <a:r>
              <a:rPr i="1" lang="en-GB" sz="1700">
                <a:latin typeface="Helvetica Neue Light"/>
                <a:ea typeface="Helvetica Neue Light"/>
                <a:cs typeface="Helvetica Neue Light"/>
                <a:sym typeface="Helvetica Neue Light"/>
              </a:rPr>
              <a:t>En caso de no hacerlo tendrás 20 días a partir de la finalización del curso para cargarlo en la plataforma</a:t>
            </a:r>
            <a:r>
              <a:rPr lang="en-GB" sz="1700">
                <a:latin typeface="Helvetica Neue Light"/>
                <a:ea typeface="Helvetica Neue Light"/>
                <a:cs typeface="Helvetica Neue Light"/>
                <a:sym typeface="Helvetica Neue Light"/>
              </a:rPr>
              <a:t>. </a:t>
            </a:r>
            <a:r>
              <a:rPr i="1" lang="en-GB" sz="1700">
                <a:latin typeface="Helvetica Neue Light"/>
                <a:ea typeface="Helvetica Neue Light"/>
                <a:cs typeface="Helvetica Neue Light"/>
                <a:sym typeface="Helvetica Neue Light"/>
              </a:rPr>
              <a:t>Pasados esos días el botón de entrega se inhabilitará.</a:t>
            </a:r>
            <a:endParaRPr i="1" sz="17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latin typeface="Helvetica Neue Light"/>
              <a:ea typeface="Helvetica Neue Light"/>
              <a:cs typeface="Helvetica Neue Light"/>
              <a:sym typeface="Helvetica Neue Light"/>
            </a:endParaRPr>
          </a:p>
        </p:txBody>
      </p:sp>
      <p:pic>
        <p:nvPicPr>
          <p:cNvPr id="111" name="Google Shape;111;p2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12" name="Google Shape;112;p20"/>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4"/>
          <p:cNvSpPr txBox="1"/>
          <p:nvPr/>
        </p:nvSpPr>
        <p:spPr>
          <a:xfrm>
            <a:off x="4448150" y="1973415"/>
            <a:ext cx="3819600" cy="1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2000">
                <a:solidFill>
                  <a:schemeClr val="dk1"/>
                </a:solidFill>
                <a:highlight>
                  <a:srgbClr val="FFFFFF"/>
                </a:highlight>
                <a:latin typeface="Helvetica Neue"/>
                <a:ea typeface="Helvetica Neue"/>
                <a:cs typeface="Helvetica Neue"/>
                <a:sym typeface="Helvetica Neue"/>
              </a:rPr>
              <a:t>Fuera </a:t>
            </a:r>
            <a:r>
              <a:rPr lang="en-GB" sz="2000">
                <a:solidFill>
                  <a:schemeClr val="dk1"/>
                </a:solidFill>
                <a:highlight>
                  <a:srgbClr val="FFFFFF"/>
                </a:highlight>
                <a:latin typeface="Helvetica Neue Light"/>
                <a:ea typeface="Helvetica Neue Light"/>
                <a:cs typeface="Helvetica Neue Light"/>
                <a:sym typeface="Helvetica Neue Light"/>
              </a:rPr>
              <a:t>del </a:t>
            </a:r>
            <a:r>
              <a:rPr b="1" lang="en-GB" sz="2000">
                <a:solidFill>
                  <a:schemeClr val="dk1"/>
                </a:solidFill>
                <a:highlight>
                  <a:srgbClr val="FFFFFF"/>
                </a:highlight>
                <a:latin typeface="Helvetica Neue"/>
                <a:ea typeface="Helvetica Neue"/>
                <a:cs typeface="Helvetica Neue"/>
                <a:sym typeface="Helvetica Neue"/>
              </a:rPr>
              <a:t>bloque </a:t>
            </a:r>
            <a:r>
              <a:rPr lang="en-GB" sz="2000">
                <a:solidFill>
                  <a:schemeClr val="dk1"/>
                </a:solidFill>
                <a:highlight>
                  <a:srgbClr val="FFFFFF"/>
                </a:highlight>
                <a:latin typeface="Helvetica Neue Light"/>
                <a:ea typeface="Helvetica Neue Light"/>
                <a:cs typeface="Helvetica Neue Light"/>
                <a:sym typeface="Helvetica Neue Light"/>
              </a:rPr>
              <a:t>donde se declara con </a:t>
            </a: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la </a:t>
            </a:r>
            <a:r>
              <a:rPr b="1" lang="en-GB" sz="2000">
                <a:solidFill>
                  <a:schemeClr val="dk1"/>
                </a:solidFill>
                <a:highlight>
                  <a:srgbClr val="FFFFFF"/>
                </a:highlight>
                <a:latin typeface="Helvetica Neue"/>
                <a:ea typeface="Helvetica Neue"/>
                <a:cs typeface="Helvetica Neue"/>
                <a:sym typeface="Helvetica Neue"/>
              </a:rPr>
              <a:t>variable no </a:t>
            </a:r>
            <a:r>
              <a:rPr lang="en-GB" sz="2000">
                <a:solidFill>
                  <a:schemeClr val="dk1"/>
                </a:solidFill>
                <a:highlight>
                  <a:srgbClr val="FFFFFF"/>
                </a:highlight>
                <a:latin typeface="Helvetica Neue Light"/>
                <a:ea typeface="Helvetica Neue Light"/>
                <a:cs typeface="Helvetica Neue Light"/>
                <a:sym typeface="Helvetica Neue Light"/>
              </a:rPr>
              <a:t>está </a:t>
            </a:r>
            <a:r>
              <a:rPr b="1" lang="en-GB" sz="2000">
                <a:solidFill>
                  <a:schemeClr val="dk1"/>
                </a:solidFill>
                <a:highlight>
                  <a:srgbClr val="FFFFFF"/>
                </a:highlight>
                <a:latin typeface="Helvetica Neue"/>
                <a:ea typeface="Helvetica Neue"/>
                <a:cs typeface="Helvetica Neue"/>
                <a:sym typeface="Helvetica Neue"/>
              </a:rPr>
              <a:t>definida</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535" name="Google Shape;535;p74"/>
          <p:cNvSpPr txBox="1"/>
          <p:nvPr/>
        </p:nvSpPr>
        <p:spPr>
          <a:xfrm>
            <a:off x="4448150" y="12015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Let</a:t>
            </a:r>
            <a:endParaRPr i="1" sz="2600">
              <a:latin typeface="Anton"/>
              <a:ea typeface="Anton"/>
              <a:cs typeface="Anton"/>
              <a:sym typeface="Anton"/>
            </a:endParaRPr>
          </a:p>
        </p:txBody>
      </p:sp>
      <p:pic>
        <p:nvPicPr>
          <p:cNvPr id="536" name="Google Shape;536;p7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37" name="Google Shape;537;p74"/>
          <p:cNvPicPr preferRelativeResize="0"/>
          <p:nvPr/>
        </p:nvPicPr>
        <p:blipFill>
          <a:blip r:embed="rId4">
            <a:alphaModFix/>
          </a:blip>
          <a:stretch>
            <a:fillRect/>
          </a:stretch>
        </p:blipFill>
        <p:spPr>
          <a:xfrm>
            <a:off x="810475" y="1339450"/>
            <a:ext cx="3468950" cy="1969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5"/>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igual que con </a:t>
            </a: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el </a:t>
            </a:r>
            <a:r>
              <a:rPr b="1" lang="en-GB" sz="2000">
                <a:solidFill>
                  <a:schemeClr val="dk1"/>
                </a:solidFill>
                <a:highlight>
                  <a:srgbClr val="FFFFFF"/>
                </a:highlight>
                <a:latin typeface="Helvetica Neue"/>
                <a:ea typeface="Helvetica Neue"/>
                <a:cs typeface="Helvetica Neue"/>
                <a:sym typeface="Helvetica Neue"/>
              </a:rPr>
              <a:t>ámbito </a:t>
            </a:r>
            <a:r>
              <a:rPr lang="en-GB" sz="2000">
                <a:solidFill>
                  <a:schemeClr val="dk1"/>
                </a:solidFill>
                <a:highlight>
                  <a:srgbClr val="FFFFFF"/>
                </a:highlight>
                <a:latin typeface="Helvetica Neue Light"/>
                <a:ea typeface="Helvetica Neue Light"/>
                <a:cs typeface="Helvetica Neue Light"/>
                <a:sym typeface="Helvetica Neue Light"/>
              </a:rPr>
              <a:t>(scope) para una </a:t>
            </a:r>
            <a:r>
              <a:rPr b="1" lang="en-GB" sz="2000">
                <a:solidFill>
                  <a:schemeClr val="dk1"/>
                </a:solidFill>
                <a:highlight>
                  <a:srgbClr val="FFFFFF"/>
                </a:highlight>
                <a:latin typeface="Helvetica Neue"/>
                <a:ea typeface="Helvetica Neue"/>
                <a:cs typeface="Helvetica Neue"/>
                <a:sym typeface="Helvetica Neue"/>
              </a:rPr>
              <a:t>variable </a:t>
            </a:r>
            <a:r>
              <a:rPr lang="en-GB" sz="2000">
                <a:solidFill>
                  <a:schemeClr val="dk1"/>
                </a:solidFill>
                <a:highlight>
                  <a:srgbClr val="FFFFFF"/>
                </a:highlight>
                <a:latin typeface="Helvetica Neue Light"/>
                <a:ea typeface="Helvetica Neue Light"/>
                <a:cs typeface="Helvetica Neue Light"/>
                <a:sym typeface="Helvetica Neue Light"/>
              </a:rPr>
              <a:t>declarada con </a:t>
            </a:r>
            <a:r>
              <a:rPr b="1" lang="en-GB" sz="2000">
                <a:solidFill>
                  <a:schemeClr val="dk1"/>
                </a:solidFill>
                <a:highlight>
                  <a:srgbClr val="FFFFFF"/>
                </a:highlight>
                <a:latin typeface="Courier New"/>
                <a:ea typeface="Courier New"/>
                <a:cs typeface="Courier New"/>
                <a:sym typeface="Courier New"/>
              </a:rPr>
              <a:t>const</a:t>
            </a:r>
            <a:r>
              <a:rPr b="1" lang="en-GB" sz="2000">
                <a:solidFill>
                  <a:schemeClr val="dk1"/>
                </a:solidFill>
                <a:highlight>
                  <a:srgbClr val="FFFFFF"/>
                </a:highlight>
                <a:latin typeface="Helvetica Neue"/>
                <a:ea typeface="Helvetica Neue"/>
                <a:cs typeface="Helvetica Neue"/>
                <a:sym typeface="Helvetica Neue"/>
              </a:rPr>
              <a:t> </a:t>
            </a:r>
            <a:r>
              <a:rPr lang="en-GB" sz="2000">
                <a:solidFill>
                  <a:schemeClr val="dk1"/>
                </a:solidFill>
                <a:highlight>
                  <a:srgbClr val="FFFFFF"/>
                </a:highlight>
                <a:latin typeface="Helvetica Neue Light"/>
                <a:ea typeface="Helvetica Neue Light"/>
                <a:cs typeface="Helvetica Neue Light"/>
                <a:sym typeface="Helvetica Neue Light"/>
              </a:rPr>
              <a:t>es el </a:t>
            </a:r>
            <a:r>
              <a:rPr b="1" lang="en-GB" sz="2000">
                <a:solidFill>
                  <a:schemeClr val="dk1"/>
                </a:solidFill>
                <a:highlight>
                  <a:srgbClr val="FFFFFF"/>
                </a:highlight>
                <a:latin typeface="Helvetica Neue"/>
                <a:ea typeface="Helvetica Neue"/>
                <a:cs typeface="Helvetica Neue"/>
                <a:sym typeface="Helvetica Neue"/>
              </a:rPr>
              <a:t>bloque</a:t>
            </a:r>
            <a:r>
              <a:rPr lang="en-GB"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Sin embargo, </a:t>
            </a:r>
            <a:r>
              <a:rPr b="1" lang="en-GB" sz="2000">
                <a:solidFill>
                  <a:schemeClr val="dk1"/>
                </a:solidFill>
                <a:highlight>
                  <a:srgbClr val="FFFFFF"/>
                </a:highlight>
                <a:latin typeface="Courier New"/>
                <a:ea typeface="Courier New"/>
                <a:cs typeface="Courier New"/>
                <a:sym typeface="Courier New"/>
              </a:rPr>
              <a:t>const</a:t>
            </a:r>
            <a:r>
              <a:rPr lang="en-GB" sz="2000">
                <a:solidFill>
                  <a:schemeClr val="dk1"/>
                </a:solidFill>
                <a:highlight>
                  <a:srgbClr val="FFFFFF"/>
                </a:highlight>
                <a:latin typeface="Helvetica Neue Light"/>
                <a:ea typeface="Helvetica Neue Light"/>
                <a:cs typeface="Helvetica Neue Light"/>
                <a:sym typeface="Helvetica Neue Light"/>
              </a:rPr>
              <a:t> además </a:t>
            </a:r>
            <a:r>
              <a:rPr b="1" lang="en-GB" sz="2000">
                <a:solidFill>
                  <a:schemeClr val="dk1"/>
                </a:solidFill>
                <a:highlight>
                  <a:srgbClr val="FFFFFF"/>
                </a:highlight>
                <a:latin typeface="Helvetica Neue"/>
                <a:ea typeface="Helvetica Neue"/>
                <a:cs typeface="Helvetica Neue"/>
                <a:sym typeface="Helvetica Neue"/>
              </a:rPr>
              <a:t>prohíbe la reasignación de valores </a:t>
            </a:r>
            <a:r>
              <a:rPr lang="en-GB" sz="2000">
                <a:solidFill>
                  <a:schemeClr val="dk1"/>
                </a:solidFill>
                <a:highlight>
                  <a:srgbClr val="FFFFFF"/>
                </a:highlight>
                <a:latin typeface="Helvetica Neue Light"/>
                <a:ea typeface="Helvetica Neue Light"/>
                <a:cs typeface="Helvetica Neue Light"/>
                <a:sym typeface="Helvetica Neue Light"/>
              </a:rPr>
              <a:t>(const viene de </a:t>
            </a:r>
            <a:r>
              <a:rPr i="1" lang="en-GB" sz="2000">
                <a:solidFill>
                  <a:schemeClr val="dk1"/>
                </a:solidFill>
                <a:highlight>
                  <a:srgbClr val="FFFFFF"/>
                </a:highlight>
                <a:latin typeface="Helvetica Neue Light"/>
                <a:ea typeface="Helvetica Neue Light"/>
                <a:cs typeface="Helvetica Neue Light"/>
                <a:sym typeface="Helvetica Neue Light"/>
              </a:rPr>
              <a:t>constant</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543" name="Google Shape;543;p75"/>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Const</a:t>
            </a:r>
            <a:endParaRPr i="1" sz="4500">
              <a:latin typeface="Anton"/>
              <a:ea typeface="Anton"/>
              <a:cs typeface="Anton"/>
              <a:sym typeface="Anton"/>
            </a:endParaRPr>
          </a:p>
        </p:txBody>
      </p:sp>
      <p:pic>
        <p:nvPicPr>
          <p:cNvPr id="544" name="Google Shape;544;p7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6"/>
          <p:cNvSpPr txBox="1"/>
          <p:nvPr/>
        </p:nvSpPr>
        <p:spPr>
          <a:xfrm>
            <a:off x="4448150" y="16587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Const</a:t>
            </a:r>
            <a:endParaRPr i="1" sz="2600">
              <a:latin typeface="Anton"/>
              <a:ea typeface="Anton"/>
              <a:cs typeface="Anton"/>
              <a:sym typeface="Anton"/>
            </a:endParaRPr>
          </a:p>
        </p:txBody>
      </p:sp>
      <p:sp>
        <p:nvSpPr>
          <p:cNvPr id="550" name="Google Shape;550;p76"/>
          <p:cNvSpPr txBox="1"/>
          <p:nvPr/>
        </p:nvSpPr>
        <p:spPr>
          <a:xfrm>
            <a:off x="4566025" y="2486425"/>
            <a:ext cx="3881100" cy="1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Si se intenta reasignar una constante se obtendrá un </a:t>
            </a:r>
            <a:r>
              <a:rPr b="1" lang="en-GB" sz="2000">
                <a:solidFill>
                  <a:schemeClr val="dk1"/>
                </a:solidFill>
                <a:highlight>
                  <a:srgbClr val="FFFFFF"/>
                </a:highlight>
                <a:latin typeface="Helvetica Neue"/>
                <a:ea typeface="Helvetica Neue"/>
                <a:cs typeface="Helvetica Neue"/>
                <a:sym typeface="Helvetica Neue"/>
              </a:rPr>
              <a:t>error</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551" name="Google Shape;551;p7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52" name="Google Shape;552;p76"/>
          <p:cNvPicPr preferRelativeResize="0"/>
          <p:nvPr/>
        </p:nvPicPr>
        <p:blipFill>
          <a:blip r:embed="rId4">
            <a:alphaModFix/>
          </a:blip>
          <a:stretch>
            <a:fillRect/>
          </a:stretch>
        </p:blipFill>
        <p:spPr>
          <a:xfrm>
            <a:off x="649825" y="1769600"/>
            <a:ext cx="3634176" cy="15462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56" name="Shape 556"/>
        <p:cNvGrpSpPr/>
        <p:nvPr/>
      </p:nvGrpSpPr>
      <p:grpSpPr>
        <a:xfrm>
          <a:off x="0" y="0"/>
          <a:ext cx="0" cy="0"/>
          <a:chOff x="0" y="0"/>
          <a:chExt cx="0" cy="0"/>
        </a:xfrm>
      </p:grpSpPr>
      <p:sp>
        <p:nvSpPr>
          <p:cNvPr id="557" name="Google Shape;557;p7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58" name="Google Shape;558;p77"/>
          <p:cNvSpPr txBox="1"/>
          <p:nvPr/>
        </p:nvSpPr>
        <p:spPr>
          <a:xfrm>
            <a:off x="2014375" y="2417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Mutabilidad y const</a:t>
            </a:r>
            <a:endParaRPr i="1" sz="4000">
              <a:latin typeface="Anton"/>
              <a:ea typeface="Anton"/>
              <a:cs typeface="Anton"/>
              <a:sym typeface="Anton"/>
            </a:endParaRPr>
          </a:p>
        </p:txBody>
      </p:sp>
      <p:sp>
        <p:nvSpPr>
          <p:cNvPr id="559" name="Google Shape;559;p77"/>
          <p:cNvSpPr txBox="1"/>
          <p:nvPr/>
        </p:nvSpPr>
        <p:spPr>
          <a:xfrm>
            <a:off x="1103825" y="1409575"/>
            <a:ext cx="7257900" cy="241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Mientras que con </a:t>
            </a:r>
            <a:r>
              <a:rPr lang="en-GB" sz="2000">
                <a:latin typeface="Courier New"/>
                <a:ea typeface="Courier New"/>
                <a:cs typeface="Courier New"/>
                <a:sym typeface="Courier New"/>
              </a:rPr>
              <a:t>let</a:t>
            </a:r>
            <a:r>
              <a:rPr lang="en-GB" sz="2000">
                <a:latin typeface="Helvetica Neue Light"/>
                <a:ea typeface="Helvetica Neue Light"/>
                <a:cs typeface="Helvetica Neue Light"/>
                <a:sym typeface="Helvetica Neue Light"/>
              </a:rPr>
              <a:t> una variable puede ser reasignada, con const no es posible.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Si se intenta reasignar una constante se obtendrá un error tipo TypeError.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Pero que no se puedan reasignar </a:t>
            </a:r>
            <a:r>
              <a:rPr b="1" lang="en-GB" sz="2000">
                <a:latin typeface="Helvetica Neue"/>
                <a:ea typeface="Helvetica Neue"/>
                <a:cs typeface="Helvetica Neue"/>
                <a:sym typeface="Helvetica Neue"/>
              </a:rPr>
              <a:t>no significa que sean inmutables</a:t>
            </a:r>
            <a:r>
              <a:rPr lang="en-GB" sz="2000">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Si el valor de una constante es algo "mutable", como un array o un objeto, </a:t>
            </a:r>
            <a:r>
              <a:rPr b="1" lang="en-GB" sz="2000">
                <a:latin typeface="Helvetica Neue"/>
                <a:ea typeface="Helvetica Neue"/>
                <a:cs typeface="Helvetica Neue"/>
                <a:sym typeface="Helvetica Neue"/>
              </a:rPr>
              <a:t>se pueden cambiar los valores internos</a:t>
            </a:r>
            <a:r>
              <a:rPr lang="en-GB" sz="2000">
                <a:latin typeface="Helvetica Neue Light"/>
                <a:ea typeface="Helvetica Neue Light"/>
                <a:cs typeface="Helvetica Neue Light"/>
                <a:sym typeface="Helvetica Neue Light"/>
              </a:rPr>
              <a:t> de sus elementos.</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b="1" lang="en-GB" sz="2000">
                <a:latin typeface="Helvetica Neue"/>
                <a:ea typeface="Helvetica Neue"/>
                <a:cs typeface="Helvetica Neue"/>
                <a:sym typeface="Helvetica Neue"/>
              </a:rPr>
              <a:t>NO REASIGNABLE </a:t>
            </a:r>
            <a:r>
              <a:rPr b="1" lang="en-GB" sz="2400">
                <a:solidFill>
                  <a:srgbClr val="FF0000"/>
                </a:solidFill>
                <a:latin typeface="Helvetica Neue"/>
                <a:ea typeface="Helvetica Neue"/>
                <a:cs typeface="Helvetica Neue"/>
                <a:sym typeface="Helvetica Neue"/>
              </a:rPr>
              <a:t>≠</a:t>
            </a:r>
            <a:r>
              <a:rPr b="1" lang="en-GB" sz="2000">
                <a:solidFill>
                  <a:srgbClr val="FF0000"/>
                </a:solidFill>
                <a:latin typeface="Helvetica Neue"/>
                <a:ea typeface="Helvetica Neue"/>
                <a:cs typeface="Helvetica Neue"/>
                <a:sym typeface="Helvetica Neue"/>
              </a:rPr>
              <a:t> </a:t>
            </a:r>
            <a:r>
              <a:rPr b="1" lang="en-GB" sz="2000">
                <a:latin typeface="Helvetica Neue"/>
                <a:ea typeface="Helvetica Neue"/>
                <a:cs typeface="Helvetica Neue"/>
                <a:sym typeface="Helvetica Neue"/>
              </a:rPr>
              <a:t>INMUTABLE</a:t>
            </a:r>
            <a:endParaRPr b="1" sz="2000">
              <a:latin typeface="Helvetica Neue"/>
              <a:ea typeface="Helvetica Neue"/>
              <a:cs typeface="Helvetica Neue"/>
              <a:sym typeface="Helvetica Neue"/>
            </a:endParaRPr>
          </a:p>
        </p:txBody>
      </p:sp>
      <p:pic>
        <p:nvPicPr>
          <p:cNvPr id="560" name="Google Shape;560;p7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8"/>
          <p:cNvSpPr txBox="1"/>
          <p:nvPr/>
        </p:nvSpPr>
        <p:spPr>
          <a:xfrm>
            <a:off x="409850" y="377062"/>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Mutabilidad</a:t>
            </a:r>
            <a:endParaRPr i="1" sz="2600">
              <a:latin typeface="Anton"/>
              <a:ea typeface="Anton"/>
              <a:cs typeface="Anton"/>
              <a:sym typeface="Anton"/>
            </a:endParaRPr>
          </a:p>
        </p:txBody>
      </p:sp>
      <p:sp>
        <p:nvSpPr>
          <p:cNvPr id="566" name="Google Shape;566;p78"/>
          <p:cNvSpPr txBox="1"/>
          <p:nvPr/>
        </p:nvSpPr>
        <p:spPr>
          <a:xfrm>
            <a:off x="483475" y="899950"/>
            <a:ext cx="7923300" cy="11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Por ejemplo, una constante se puede asignar a un objeto con determinadas propiedades. Aunque la </a:t>
            </a:r>
            <a:r>
              <a:rPr lang="en-GB" sz="2000">
                <a:solidFill>
                  <a:schemeClr val="dk1"/>
                </a:solidFill>
                <a:highlight>
                  <a:schemeClr val="lt1"/>
                </a:highlight>
                <a:latin typeface="Helvetica Neue Light"/>
                <a:ea typeface="Helvetica Neue Light"/>
                <a:cs typeface="Helvetica Neue Light"/>
                <a:sym typeface="Helvetica Neue Light"/>
              </a:rPr>
              <a:t>constante </a:t>
            </a:r>
            <a:r>
              <a:rPr lang="en-GB" sz="2000">
                <a:solidFill>
                  <a:schemeClr val="dk1"/>
                </a:solidFill>
                <a:highlight>
                  <a:srgbClr val="FFFFFF"/>
                </a:highlight>
                <a:latin typeface="Helvetica Neue Light"/>
                <a:ea typeface="Helvetica Neue Light"/>
                <a:cs typeface="Helvetica Neue Light"/>
                <a:sym typeface="Helvetica Neue Light"/>
              </a:rPr>
              <a:t>no se pueda asignar a un nuevo valor, </a:t>
            </a:r>
            <a:r>
              <a:rPr b="1" lang="en-GB" sz="2000">
                <a:solidFill>
                  <a:schemeClr val="dk1"/>
                </a:solidFill>
                <a:highlight>
                  <a:srgbClr val="FFFFFF"/>
                </a:highlight>
                <a:latin typeface="Helvetica Neue"/>
                <a:ea typeface="Helvetica Neue"/>
                <a:cs typeface="Helvetica Neue"/>
                <a:sym typeface="Helvetica Neue"/>
              </a:rPr>
              <a:t>sí se puede cambiar el valor de sus propiedades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567" name="Google Shape;567;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8" name="Google Shape;568;p78"/>
          <p:cNvSpPr txBox="1"/>
          <p:nvPr/>
        </p:nvSpPr>
        <p:spPr>
          <a:xfrm>
            <a:off x="5130025" y="2551600"/>
            <a:ext cx="3353400" cy="18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Esto sería </a:t>
            </a:r>
            <a:r>
              <a:rPr lang="en-GB" sz="2000">
                <a:solidFill>
                  <a:srgbClr val="00FF00"/>
                </a:solidFill>
                <a:highlight>
                  <a:srgbClr val="FFFFFF"/>
                </a:highlight>
                <a:latin typeface="Helvetica Neue Light"/>
                <a:ea typeface="Helvetica Neue Light"/>
                <a:cs typeface="Helvetica Neue Light"/>
                <a:sym typeface="Helvetica Neue Light"/>
              </a:rPr>
              <a:t>posible</a:t>
            </a:r>
            <a:endParaRPr sz="2000">
              <a:solidFill>
                <a:srgbClr val="00FF00"/>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Esto </a:t>
            </a:r>
            <a:r>
              <a:rPr lang="en-GB" sz="2000">
                <a:solidFill>
                  <a:srgbClr val="FF0000"/>
                </a:solidFill>
                <a:highlight>
                  <a:srgbClr val="FFFFFF"/>
                </a:highlight>
                <a:latin typeface="Helvetica Neue Light"/>
                <a:ea typeface="Helvetica Neue Light"/>
                <a:cs typeface="Helvetica Neue Light"/>
                <a:sym typeface="Helvetica Neue Light"/>
              </a:rPr>
              <a:t>NO </a:t>
            </a:r>
            <a:r>
              <a:rPr lang="en-GB" sz="2000">
                <a:solidFill>
                  <a:schemeClr val="dk1"/>
                </a:solidFill>
                <a:highlight>
                  <a:srgbClr val="FFFFFF"/>
                </a:highlight>
                <a:latin typeface="Helvetica Neue Light"/>
                <a:ea typeface="Helvetica Neue Light"/>
                <a:cs typeface="Helvetica Neue Light"/>
                <a:sym typeface="Helvetica Neue Light"/>
              </a:rPr>
              <a:t>sería posible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69" name="Google Shape;569;p78"/>
          <p:cNvPicPr preferRelativeResize="0"/>
          <p:nvPr/>
        </p:nvPicPr>
        <p:blipFill>
          <a:blip r:embed="rId4">
            <a:alphaModFix/>
          </a:blip>
          <a:stretch>
            <a:fillRect/>
          </a:stretch>
        </p:blipFill>
        <p:spPr>
          <a:xfrm>
            <a:off x="711775" y="2430725"/>
            <a:ext cx="4183999" cy="908975"/>
          </a:xfrm>
          <a:prstGeom prst="rect">
            <a:avLst/>
          </a:prstGeom>
          <a:noFill/>
          <a:ln>
            <a:noFill/>
          </a:ln>
        </p:spPr>
      </p:pic>
      <p:pic>
        <p:nvPicPr>
          <p:cNvPr id="570" name="Google Shape;570;p78"/>
          <p:cNvPicPr preferRelativeResize="0"/>
          <p:nvPr/>
        </p:nvPicPr>
        <p:blipFill>
          <a:blip r:embed="rId5">
            <a:alphaModFix/>
          </a:blip>
          <a:stretch>
            <a:fillRect/>
          </a:stretch>
        </p:blipFill>
        <p:spPr>
          <a:xfrm>
            <a:off x="711800" y="3593675"/>
            <a:ext cx="4183959" cy="908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9"/>
          <p:cNvSpPr txBox="1"/>
          <p:nvPr/>
        </p:nvSpPr>
        <p:spPr>
          <a:xfrm>
            <a:off x="415975" y="1458300"/>
            <a:ext cx="75555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highlight>
                  <a:srgbClr val="00FFFF"/>
                </a:highlight>
                <a:latin typeface="Anton"/>
                <a:ea typeface="Anton"/>
                <a:cs typeface="Anton"/>
                <a:sym typeface="Anton"/>
              </a:rPr>
              <a:t>Ejemplo </a:t>
            </a:r>
            <a:r>
              <a:rPr i="1" lang="en-GB" sz="2600">
                <a:highlight>
                  <a:srgbClr val="00FFFF"/>
                </a:highlight>
                <a:latin typeface="Anton"/>
                <a:ea typeface="Anton"/>
                <a:cs typeface="Anton"/>
                <a:sym typeface="Anton"/>
              </a:rPr>
              <a:t>mutación</a:t>
            </a:r>
            <a:r>
              <a:rPr i="1" lang="en-GB" sz="2600">
                <a:highlight>
                  <a:srgbClr val="00FFFF"/>
                </a:highlight>
                <a:latin typeface="Anton"/>
                <a:ea typeface="Anton"/>
                <a:cs typeface="Anton"/>
                <a:sym typeface="Anton"/>
              </a:rPr>
              <a:t> de array u objeto por referencia</a:t>
            </a:r>
            <a:endParaRPr i="1" sz="2600">
              <a:highlight>
                <a:srgbClr val="00FFFF"/>
              </a:highlight>
              <a:latin typeface="Anton"/>
              <a:ea typeface="Anton"/>
              <a:cs typeface="Anton"/>
              <a:sym typeface="Anton"/>
            </a:endParaRPr>
          </a:p>
        </p:txBody>
      </p:sp>
      <p:sp>
        <p:nvSpPr>
          <p:cNvPr id="576" name="Google Shape;576;p79"/>
          <p:cNvSpPr txBox="1"/>
          <p:nvPr/>
        </p:nvSpPr>
        <p:spPr>
          <a:xfrm>
            <a:off x="489600" y="1981200"/>
            <a:ext cx="7923300" cy="11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00FFFF"/>
                </a:highlight>
                <a:latin typeface="Helvetica Neue Light"/>
                <a:ea typeface="Helvetica Neue Light"/>
                <a:cs typeface="Helvetica Neue Light"/>
                <a:sym typeface="Helvetica Neue Light"/>
              </a:rPr>
              <a:t>Cuando enviamos un array o un objeto por </a:t>
            </a:r>
            <a:r>
              <a:rPr lang="en-GB" sz="2000">
                <a:solidFill>
                  <a:schemeClr val="dk1"/>
                </a:solidFill>
                <a:highlight>
                  <a:srgbClr val="00FFFF"/>
                </a:highlight>
                <a:latin typeface="Helvetica Neue Light"/>
                <a:ea typeface="Helvetica Neue Light"/>
                <a:cs typeface="Helvetica Neue Light"/>
                <a:sym typeface="Helvetica Neue Light"/>
              </a:rPr>
              <a:t>parámetro</a:t>
            </a:r>
            <a:r>
              <a:rPr lang="en-GB" sz="2000">
                <a:solidFill>
                  <a:schemeClr val="dk1"/>
                </a:solidFill>
                <a:highlight>
                  <a:srgbClr val="00FFFF"/>
                </a:highlight>
                <a:latin typeface="Helvetica Neue Light"/>
                <a:ea typeface="Helvetica Neue Light"/>
                <a:cs typeface="Helvetica Neue Light"/>
                <a:sym typeface="Helvetica Neue Light"/>
              </a:rPr>
              <a:t> a una </a:t>
            </a:r>
            <a:r>
              <a:rPr lang="en-GB" sz="2000">
                <a:solidFill>
                  <a:schemeClr val="dk1"/>
                </a:solidFill>
                <a:highlight>
                  <a:srgbClr val="00FFFF"/>
                </a:highlight>
                <a:latin typeface="Helvetica Neue Light"/>
                <a:ea typeface="Helvetica Neue Light"/>
                <a:cs typeface="Helvetica Neue Light"/>
                <a:sym typeface="Helvetica Neue Light"/>
              </a:rPr>
              <a:t>función</a:t>
            </a:r>
            <a:r>
              <a:rPr lang="en-GB" sz="2000">
                <a:solidFill>
                  <a:schemeClr val="dk1"/>
                </a:solidFill>
                <a:highlight>
                  <a:srgbClr val="00FFFF"/>
                </a:highlight>
                <a:latin typeface="Helvetica Neue Light"/>
                <a:ea typeface="Helvetica Neue Light"/>
                <a:cs typeface="Helvetica Neue Light"/>
                <a:sym typeface="Helvetica Neue Light"/>
              </a:rPr>
              <a:t> este se </a:t>
            </a:r>
            <a:r>
              <a:rPr lang="en-GB" sz="2000">
                <a:solidFill>
                  <a:schemeClr val="dk1"/>
                </a:solidFill>
                <a:highlight>
                  <a:srgbClr val="00FFFF"/>
                </a:highlight>
                <a:latin typeface="Helvetica Neue Light"/>
                <a:ea typeface="Helvetica Neue Light"/>
                <a:cs typeface="Helvetica Neue Light"/>
                <a:sym typeface="Helvetica Neue Light"/>
              </a:rPr>
              <a:t>envía</a:t>
            </a:r>
            <a:r>
              <a:rPr lang="en-GB" sz="2000">
                <a:solidFill>
                  <a:schemeClr val="dk1"/>
                </a:solidFill>
                <a:highlight>
                  <a:srgbClr val="00FFFF"/>
                </a:highlight>
                <a:latin typeface="Helvetica Neue Light"/>
                <a:ea typeface="Helvetica Neue Light"/>
                <a:cs typeface="Helvetica Neue Light"/>
                <a:sym typeface="Helvetica Neue Light"/>
              </a:rPr>
              <a:t> por referencia. Cuando enviamos un dato primitivo se </a:t>
            </a:r>
            <a:r>
              <a:rPr lang="en-GB" sz="2000">
                <a:solidFill>
                  <a:schemeClr val="dk1"/>
                </a:solidFill>
                <a:highlight>
                  <a:srgbClr val="00FFFF"/>
                </a:highlight>
                <a:latin typeface="Helvetica Neue Light"/>
                <a:ea typeface="Helvetica Neue Light"/>
                <a:cs typeface="Helvetica Neue Light"/>
                <a:sym typeface="Helvetica Neue Light"/>
              </a:rPr>
              <a:t>envía</a:t>
            </a:r>
            <a:r>
              <a:rPr lang="en-GB" sz="2000">
                <a:solidFill>
                  <a:schemeClr val="dk1"/>
                </a:solidFill>
                <a:highlight>
                  <a:srgbClr val="00FFFF"/>
                </a:highlight>
                <a:latin typeface="Helvetica Neue Light"/>
                <a:ea typeface="Helvetica Neue Light"/>
                <a:cs typeface="Helvetica Neue Light"/>
                <a:sym typeface="Helvetica Neue Light"/>
              </a:rPr>
              <a:t> el valor.</a:t>
            </a:r>
            <a:endParaRPr sz="2000">
              <a:highlight>
                <a:srgbClr val="00FFFF"/>
              </a:highlight>
              <a:latin typeface="Helvetica Neue Light"/>
              <a:ea typeface="Helvetica Neue Light"/>
              <a:cs typeface="Helvetica Neue Light"/>
              <a:sym typeface="Helvetica Neue Light"/>
            </a:endParaRPr>
          </a:p>
        </p:txBody>
      </p:sp>
      <p:pic>
        <p:nvPicPr>
          <p:cNvPr id="577" name="Google Shape;577;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8" name="Google Shape;578;p79"/>
          <p:cNvSpPr txBox="1"/>
          <p:nvPr/>
        </p:nvSpPr>
        <p:spPr>
          <a:xfrm>
            <a:off x="469950" y="352275"/>
            <a:ext cx="30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highlight>
                  <a:srgbClr val="00FFFF"/>
                </a:highlight>
              </a:rPr>
              <a:t>Diapositiva agregada</a:t>
            </a:r>
            <a:endParaRPr>
              <a:highlight>
                <a:srgbClr val="00FFFF"/>
              </a:high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0"/>
          <p:cNvSpPr txBox="1"/>
          <p:nvPr/>
        </p:nvSpPr>
        <p:spPr>
          <a:xfrm>
            <a:off x="809550" y="2556000"/>
            <a:ext cx="7524900" cy="126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Datos y Variables</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a:latin typeface="Helvetica Neue Light"/>
                <a:ea typeface="Helvetica Neue Light"/>
                <a:cs typeface="Helvetica Neue Light"/>
                <a:sym typeface="Helvetica Neue Light"/>
              </a:rPr>
              <a:t>Tiempo aproximado: 5 minutos</a:t>
            </a:r>
            <a:endParaRPr i="1">
              <a:latin typeface="Helvetica Neue Light"/>
              <a:ea typeface="Helvetica Neue Light"/>
              <a:cs typeface="Helvetica Neue Light"/>
              <a:sym typeface="Helvetica Neue Light"/>
            </a:endParaRPr>
          </a:p>
        </p:txBody>
      </p:sp>
      <p:pic>
        <p:nvPicPr>
          <p:cNvPr id="584" name="Google Shape;584;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85" name="Google Shape;585;p80"/>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1"/>
          <p:cNvSpPr txBox="1"/>
          <p:nvPr/>
        </p:nvSpPr>
        <p:spPr>
          <a:xfrm>
            <a:off x="2183550" y="230350"/>
            <a:ext cx="4776900" cy="9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Datos y variables</a:t>
            </a:r>
            <a:endParaRPr i="1" sz="2600">
              <a:latin typeface="Anton"/>
              <a:ea typeface="Anton"/>
              <a:cs typeface="Anton"/>
              <a:sym typeface="Anton"/>
            </a:endParaRPr>
          </a:p>
        </p:txBody>
      </p:sp>
      <p:sp>
        <p:nvSpPr>
          <p:cNvPr id="591" name="Google Shape;591;p81"/>
          <p:cNvSpPr txBox="1"/>
          <p:nvPr/>
        </p:nvSpPr>
        <p:spPr>
          <a:xfrm>
            <a:off x="421650" y="1066152"/>
            <a:ext cx="8300700" cy="3587700"/>
          </a:xfrm>
          <a:prstGeom prst="rect">
            <a:avLst/>
          </a:prstGeom>
          <a:noFill/>
          <a:ln>
            <a:noFill/>
          </a:ln>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Definir variables variables que almacenen los siguiente datos: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 nombre: “pepe”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Una edad: 25</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 precio: $99.90</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Los nombres de mis series favoritas: “Dark”, “Mr Robot”, “Castlevania”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Mis películas favoritas, en donde cada película detalla su nombre, el año de estreno, y una lista con los nombres de sus protagonistas.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Mostrar todos esos valores por consola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Incrementar la edad en 1 y volver a mostrarla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Agregar una serie a la lista y volver a mostrarla</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592" name="Google Shape;592;p8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3" name="Google Shape;593;p81"/>
          <p:cNvPicPr preferRelativeResize="0"/>
          <p:nvPr/>
        </p:nvPicPr>
        <p:blipFill rotWithShape="1">
          <a:blip r:embed="rId4">
            <a:alphaModFix/>
          </a:blip>
          <a:srcRect b="0" l="0" r="0" t="0"/>
          <a:stretch/>
        </p:blipFill>
        <p:spPr>
          <a:xfrm>
            <a:off x="8205900" y="85650"/>
            <a:ext cx="818700" cy="818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97" name="Shape 597"/>
        <p:cNvGrpSpPr/>
        <p:nvPr/>
      </p:nvGrpSpPr>
      <p:grpSpPr>
        <a:xfrm>
          <a:off x="0" y="0"/>
          <a:ext cx="0" cy="0"/>
          <a:chOff x="0" y="0"/>
          <a:chExt cx="0" cy="0"/>
        </a:xfrm>
      </p:grpSpPr>
      <p:sp>
        <p:nvSpPr>
          <p:cNvPr id="598" name="Google Shape;598;p82"/>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599" name="Google Shape;599;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0" name="Google Shape;600;p82"/>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4" name="Shape 604"/>
        <p:cNvGrpSpPr/>
        <p:nvPr/>
      </p:nvGrpSpPr>
      <p:grpSpPr>
        <a:xfrm>
          <a:off x="0" y="0"/>
          <a:ext cx="0" cy="0"/>
          <a:chOff x="0" y="0"/>
          <a:chExt cx="0" cy="0"/>
        </a:xfrm>
      </p:grpSpPr>
      <p:sp>
        <p:nvSpPr>
          <p:cNvPr id="605" name="Google Shape;605;p83"/>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606" name="Google Shape;606;p83"/>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607" name="Google Shape;607;p8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6" name="Shape 116"/>
        <p:cNvGrpSpPr/>
        <p:nvPr/>
      </p:nvGrpSpPr>
      <p:grpSpPr>
        <a:xfrm>
          <a:off x="0" y="0"/>
          <a:ext cx="0" cy="0"/>
          <a:chOff x="0" y="0"/>
          <a:chExt cx="0" cy="0"/>
        </a:xfrm>
      </p:grpSpPr>
      <p:sp>
        <p:nvSpPr>
          <p:cNvPr id="117" name="Google Shape;117;p2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¿CUÁL ES NUESTRO PROYECTO FINAL?</a:t>
            </a:r>
            <a:endParaRPr i="1" sz="3600">
              <a:solidFill>
                <a:srgbClr val="121212"/>
              </a:solidFill>
              <a:latin typeface="Anton"/>
              <a:ea typeface="Anton"/>
              <a:cs typeface="Anton"/>
              <a:sym typeface="Anton"/>
            </a:endParaRPr>
          </a:p>
        </p:txBody>
      </p:sp>
      <p:pic>
        <p:nvPicPr>
          <p:cNvPr id="118" name="Google Shape;118;p21"/>
          <p:cNvPicPr preferRelativeResize="0"/>
          <p:nvPr/>
        </p:nvPicPr>
        <p:blipFill>
          <a:blip r:embed="rId3">
            <a:alphaModFix/>
          </a:blip>
          <a:stretch>
            <a:fillRect/>
          </a:stretch>
        </p:blipFill>
        <p:spPr>
          <a:xfrm>
            <a:off x="6265000" y="4033524"/>
            <a:ext cx="3334951" cy="1435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4"/>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Aprende Programación Web y construye el futuro de nuestra humanidad</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4"/>
              </a:rPr>
              <a:t>Desarrollo freelance</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Desarrollo profesional</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13" name="Google Shape;613;p84"/>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614" name="Google Shape;614;p84"/>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4"/>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616" name="Google Shape;616;p84"/>
          <p:cNvPicPr preferRelativeResize="0"/>
          <p:nvPr/>
        </p:nvPicPr>
        <p:blipFill>
          <a:blip r:embed="rId7">
            <a:alphaModFix/>
          </a:blip>
          <a:stretch>
            <a:fillRect/>
          </a:stretch>
        </p:blipFill>
        <p:spPr>
          <a:xfrm>
            <a:off x="1484234" y="1279240"/>
            <a:ext cx="545131" cy="545131"/>
          </a:xfrm>
          <a:prstGeom prst="rect">
            <a:avLst/>
          </a:prstGeom>
          <a:noFill/>
          <a:ln>
            <a:noFill/>
          </a:ln>
        </p:spPr>
      </p:pic>
      <p:pic>
        <p:nvPicPr>
          <p:cNvPr id="617" name="Google Shape;617;p84"/>
          <p:cNvPicPr preferRelativeResize="0"/>
          <p:nvPr/>
        </p:nvPicPr>
        <p:blipFill rotWithShape="1">
          <a:blip r:embed="rId8">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5"/>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CoderNews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4"/>
              </a:rPr>
              <a:t>Serie de Branding</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Serie para Emprendedores</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6"/>
              </a:rPr>
              <a:t>Serie Aprende a Usar TikTok</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7"/>
              </a:rPr>
              <a:t>Serie Finanzas Personales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8"/>
              </a:rPr>
              <a:t>CoderConf</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23" name="Google Shape;623;p85"/>
          <p:cNvPicPr preferRelativeResize="0"/>
          <p:nvPr/>
        </p:nvPicPr>
        <p:blipFill>
          <a:blip r:embed="rId9">
            <a:alphaModFix/>
          </a:blip>
          <a:stretch>
            <a:fillRect/>
          </a:stretch>
        </p:blipFill>
        <p:spPr>
          <a:xfrm>
            <a:off x="7567925" y="4659625"/>
            <a:ext cx="1186526" cy="330675"/>
          </a:xfrm>
          <a:prstGeom prst="rect">
            <a:avLst/>
          </a:prstGeom>
          <a:noFill/>
          <a:ln>
            <a:noFill/>
          </a:ln>
        </p:spPr>
      </p:pic>
      <p:sp>
        <p:nvSpPr>
          <p:cNvPr id="624" name="Google Shape;624;p85"/>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5"/>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626" name="Google Shape;626;p85"/>
          <p:cNvPicPr preferRelativeResize="0"/>
          <p:nvPr/>
        </p:nvPicPr>
        <p:blipFill>
          <a:blip r:embed="rId10">
            <a:alphaModFix/>
          </a:blip>
          <a:stretch>
            <a:fillRect/>
          </a:stretch>
        </p:blipFill>
        <p:spPr>
          <a:xfrm>
            <a:off x="1484234" y="1279240"/>
            <a:ext cx="545131" cy="545131"/>
          </a:xfrm>
          <a:prstGeom prst="rect">
            <a:avLst/>
          </a:prstGeom>
          <a:noFill/>
          <a:ln>
            <a:noFill/>
          </a:ln>
        </p:spPr>
      </p:pic>
      <p:pic>
        <p:nvPicPr>
          <p:cNvPr id="627" name="Google Shape;627;p85"/>
          <p:cNvPicPr preferRelativeResize="0"/>
          <p:nvPr/>
        </p:nvPicPr>
        <p:blipFill rotWithShape="1">
          <a:blip r:embed="rId11">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86"/>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633" name="Google Shape;633;p86"/>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7" name="Shape 637"/>
        <p:cNvGrpSpPr/>
        <p:nvPr/>
      </p:nvGrpSpPr>
      <p:grpSpPr>
        <a:xfrm>
          <a:off x="0" y="0"/>
          <a:ext cx="0" cy="0"/>
          <a:chOff x="0" y="0"/>
          <a:chExt cx="0" cy="0"/>
        </a:xfrm>
      </p:grpSpPr>
      <p:sp>
        <p:nvSpPr>
          <p:cNvPr id="638" name="Google Shape;638;p87"/>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639" name="Google Shape;639;p87"/>
          <p:cNvSpPr txBox="1"/>
          <p:nvPr/>
        </p:nvSpPr>
        <p:spPr>
          <a:xfrm>
            <a:off x="2180400" y="2623175"/>
            <a:ext cx="4783200" cy="18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Conceptos de programación en Javascript</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Novedades de ES6</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3" name="Shape 643"/>
        <p:cNvGrpSpPr/>
        <p:nvPr/>
      </p:nvGrpSpPr>
      <p:grpSpPr>
        <a:xfrm>
          <a:off x="0" y="0"/>
          <a:ext cx="0" cy="0"/>
          <a:chOff x="0" y="0"/>
          <a:chExt cx="0" cy="0"/>
        </a:xfrm>
      </p:grpSpPr>
      <p:sp>
        <p:nvSpPr>
          <p:cNvPr id="644" name="Google Shape;644;p8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645" name="Google Shape;645;p88"/>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49" name="Shape 649"/>
        <p:cNvGrpSpPr/>
        <p:nvPr/>
      </p:nvGrpSpPr>
      <p:grpSpPr>
        <a:xfrm>
          <a:off x="0" y="0"/>
          <a:ext cx="0" cy="0"/>
          <a:chOff x="0" y="0"/>
          <a:chExt cx="0" cy="0"/>
        </a:xfrm>
      </p:grpSpPr>
      <p:sp>
        <p:nvSpPr>
          <p:cNvPr id="650" name="Google Shape;650;p8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51" name="Google Shape;651;p8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 name="Shape 122"/>
        <p:cNvGrpSpPr/>
        <p:nvPr/>
      </p:nvGrpSpPr>
      <p:grpSpPr>
        <a:xfrm>
          <a:off x="0" y="0"/>
          <a:ext cx="0" cy="0"/>
          <a:chOff x="0" y="0"/>
          <a:chExt cx="0" cy="0"/>
        </a:xfrm>
      </p:grpSpPr>
      <p:sp>
        <p:nvSpPr>
          <p:cNvPr id="123" name="Google Shape;123;p22"/>
          <p:cNvSpPr txBox="1"/>
          <p:nvPr/>
        </p:nvSpPr>
        <p:spPr>
          <a:xfrm>
            <a:off x="767775" y="1034900"/>
            <a:ext cx="7439700" cy="3728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Desarrollarás el </a:t>
            </a:r>
            <a:r>
              <a:rPr b="1" lang="en-GB" sz="1800">
                <a:solidFill>
                  <a:srgbClr val="333333"/>
                </a:solidFill>
                <a:latin typeface="Helvetica Neue"/>
                <a:ea typeface="Helvetica Neue"/>
                <a:cs typeface="Helvetica Neue"/>
                <a:sym typeface="Helvetica Neue"/>
              </a:rPr>
              <a:t>backend de una aplicación de e-commerce</a:t>
            </a:r>
            <a:r>
              <a:rPr lang="en-GB" sz="1800">
                <a:solidFill>
                  <a:srgbClr val="333333"/>
                </a:solidFill>
                <a:latin typeface="Helvetica Neue Light"/>
                <a:ea typeface="Helvetica Neue Light"/>
                <a:cs typeface="Helvetica Neue Light"/>
                <a:sym typeface="Helvetica Neue Light"/>
              </a:rPr>
              <a:t> para poder vender productos de un rubro a elección.</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El servidor se basará en un diseño en capas, orientado a MVC y su código contendrá modernas estructuras de programación del poderoso lenguaje ECMAScript.</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El formato del servidor será un proyecto consistente en una estructura de archivos, carpetas, configuraciones y base de datos, listas para ejecutarse bajo el entorno Node.js.</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1000"/>
              </a:spcAft>
              <a:buClr>
                <a:srgbClr val="000000"/>
              </a:buClr>
              <a:buSzPts val="1100"/>
              <a:buFont typeface="Arial"/>
              <a:buNone/>
            </a:pPr>
            <a:br>
              <a:rPr lang="en-GB" sz="1800">
                <a:latin typeface="Helvetica Neue Light"/>
                <a:ea typeface="Helvetica Neue Light"/>
                <a:cs typeface="Helvetica Neue Light"/>
                <a:sym typeface="Helvetica Neue Light"/>
              </a:rPr>
            </a:br>
            <a:endParaRPr sz="1200">
              <a:solidFill>
                <a:srgbClr val="FFFFFF"/>
              </a:solidFill>
              <a:latin typeface="Helvetica Neue Light"/>
              <a:ea typeface="Helvetica Neue Light"/>
              <a:cs typeface="Helvetica Neue Light"/>
              <a:sym typeface="Helvetica Neue Light"/>
            </a:endParaRPr>
          </a:p>
        </p:txBody>
      </p:sp>
      <p:sp>
        <p:nvSpPr>
          <p:cNvPr id="124" name="Google Shape;124;p22"/>
          <p:cNvSpPr txBox="1"/>
          <p:nvPr>
            <p:ph type="ctrTitle"/>
          </p:nvPr>
        </p:nvSpPr>
        <p:spPr>
          <a:xfrm>
            <a:off x="1635300" y="222475"/>
            <a:ext cx="58734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E-commerce backend</a:t>
            </a:r>
            <a:endParaRPr i="1" sz="3600">
              <a:latin typeface="Anton"/>
              <a:ea typeface="Anton"/>
              <a:cs typeface="Anton"/>
              <a:sym typeface="Anton"/>
            </a:endParaRPr>
          </a:p>
        </p:txBody>
      </p:sp>
      <p:pic>
        <p:nvPicPr>
          <p:cNvPr id="125" name="Google Shape;125;p2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26" name="Google Shape;126;p22"/>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 name="Shape 130"/>
        <p:cNvGrpSpPr/>
        <p:nvPr/>
      </p:nvGrpSpPr>
      <p:grpSpPr>
        <a:xfrm>
          <a:off x="0" y="0"/>
          <a:ext cx="0" cy="0"/>
          <a:chOff x="0" y="0"/>
          <a:chExt cx="0" cy="0"/>
        </a:xfrm>
      </p:grpSpPr>
      <p:sp>
        <p:nvSpPr>
          <p:cNvPr id="131" name="Google Shape;131;p23"/>
          <p:cNvSpPr txBox="1"/>
          <p:nvPr/>
        </p:nvSpPr>
        <p:spPr>
          <a:xfrm>
            <a:off x="0" y="2044675"/>
            <a:ext cx="4875000" cy="176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333333"/>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33333"/>
              </a:buClr>
              <a:buSzPts val="2000"/>
              <a:buFont typeface="Helvetica Neue Light"/>
              <a:buChar char="●"/>
            </a:pPr>
            <a:r>
              <a:rPr lang="en-GB" sz="2000" u="sng">
                <a:solidFill>
                  <a:schemeClr val="hlink"/>
                </a:solidFill>
                <a:latin typeface="Helvetica Neue Light"/>
                <a:ea typeface="Helvetica Neue Light"/>
                <a:cs typeface="Helvetica Neue Light"/>
                <a:sym typeface="Helvetica Neue Light"/>
                <a:hlinkClick r:id="rId3"/>
              </a:rPr>
              <a:t>Market Place </a:t>
            </a:r>
            <a:r>
              <a:rPr lang="en-GB" sz="2000">
                <a:latin typeface="Helvetica Neue Light"/>
                <a:ea typeface="Helvetica Neue Light"/>
                <a:cs typeface="Helvetica Neue Light"/>
                <a:sym typeface="Helvetica Neue Light"/>
              </a:rPr>
              <a:t>by @arunabharjun</a:t>
            </a:r>
            <a:r>
              <a:rPr lang="en-GB" sz="2000">
                <a:solidFill>
                  <a:srgbClr val="333333"/>
                </a:solidFill>
                <a:latin typeface="Helvetica Neue Light"/>
                <a:ea typeface="Helvetica Neue Light"/>
                <a:cs typeface="Helvetica Neue Light"/>
                <a:sym typeface="Helvetica Neue Light"/>
              </a:rPr>
              <a:t> (</a:t>
            </a:r>
            <a:r>
              <a:rPr lang="en-GB" sz="2000" u="sng">
                <a:solidFill>
                  <a:schemeClr val="hlink"/>
                </a:solidFill>
                <a:latin typeface="Helvetica Neue Light"/>
                <a:ea typeface="Helvetica Neue Light"/>
                <a:cs typeface="Helvetica Neue Light"/>
                <a:sym typeface="Helvetica Neue Light"/>
                <a:hlinkClick r:id="rId4"/>
              </a:rPr>
              <a:t>Repositorio</a:t>
            </a:r>
            <a:r>
              <a:rPr lang="en-GB" sz="2000">
                <a:latin typeface="Helvetica Neue Light"/>
                <a:ea typeface="Helvetica Neue Light"/>
                <a:cs typeface="Helvetica Neue Light"/>
                <a:sym typeface="Helvetica Neue Light"/>
              </a:rPr>
              <a:t> en GitHub</a:t>
            </a:r>
            <a:r>
              <a:rPr lang="en-GB" sz="2000">
                <a:solidFill>
                  <a:srgbClr val="333333"/>
                </a:solidFill>
                <a:latin typeface="Helvetica Neue Light"/>
                <a:ea typeface="Helvetica Neue Light"/>
                <a:cs typeface="Helvetica Neue Light"/>
                <a:sym typeface="Helvetica Neue Light"/>
              </a:rPr>
              <a:t>)</a:t>
            </a:r>
            <a:endParaRPr sz="2000">
              <a:solidFill>
                <a:srgbClr val="33333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rgbClr val="33333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1000"/>
              </a:spcAft>
              <a:buClr>
                <a:srgbClr val="000000"/>
              </a:buClr>
              <a:buSzPts val="1100"/>
              <a:buFont typeface="Arial"/>
              <a:buNone/>
            </a:pPr>
            <a:br>
              <a:rPr lang="en-GB" sz="2000">
                <a:latin typeface="Helvetica Neue Light"/>
                <a:ea typeface="Helvetica Neue Light"/>
                <a:cs typeface="Helvetica Neue Light"/>
                <a:sym typeface="Helvetica Neue Light"/>
              </a:rPr>
            </a:br>
            <a:endParaRPr>
              <a:solidFill>
                <a:srgbClr val="FFFFFF"/>
              </a:solidFill>
              <a:latin typeface="Helvetica Neue Light"/>
              <a:ea typeface="Helvetica Neue Light"/>
              <a:cs typeface="Helvetica Neue Light"/>
              <a:sym typeface="Helvetica Neue Light"/>
            </a:endParaRPr>
          </a:p>
        </p:txBody>
      </p:sp>
      <p:sp>
        <p:nvSpPr>
          <p:cNvPr id="132" name="Google Shape;132;p23"/>
          <p:cNvSpPr txBox="1"/>
          <p:nvPr>
            <p:ph type="ctrTitle"/>
          </p:nvPr>
        </p:nvSpPr>
        <p:spPr>
          <a:xfrm>
            <a:off x="366200" y="467875"/>
            <a:ext cx="28209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a:t>
            </a:r>
            <a:endParaRPr i="1" sz="3600">
              <a:latin typeface="Anton"/>
              <a:ea typeface="Anton"/>
              <a:cs typeface="Anton"/>
              <a:sym typeface="Anton"/>
            </a:endParaRPr>
          </a:p>
        </p:txBody>
      </p:sp>
      <p:pic>
        <p:nvPicPr>
          <p:cNvPr id="133" name="Google Shape;133;p23"/>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134" name="Google Shape;134;p23"/>
          <p:cNvPicPr preferRelativeResize="0"/>
          <p:nvPr/>
        </p:nvPicPr>
        <p:blipFill rotWithShape="1">
          <a:blip r:embed="rId6">
            <a:alphaModFix/>
          </a:blip>
          <a:srcRect b="0" l="0" r="0" t="0"/>
          <a:stretch/>
        </p:blipFill>
        <p:spPr>
          <a:xfrm>
            <a:off x="7300750" y="222475"/>
            <a:ext cx="1634174" cy="639850"/>
          </a:xfrm>
          <a:prstGeom prst="rect">
            <a:avLst/>
          </a:prstGeom>
          <a:noFill/>
          <a:ln>
            <a:noFill/>
          </a:ln>
        </p:spPr>
      </p:pic>
      <p:pic>
        <p:nvPicPr>
          <p:cNvPr id="135" name="Google Shape;135;p23"/>
          <p:cNvPicPr preferRelativeResize="0"/>
          <p:nvPr/>
        </p:nvPicPr>
        <p:blipFill>
          <a:blip r:embed="rId7">
            <a:alphaModFix/>
          </a:blip>
          <a:stretch>
            <a:fillRect/>
          </a:stretch>
        </p:blipFill>
        <p:spPr>
          <a:xfrm>
            <a:off x="3991800" y="467877"/>
            <a:ext cx="4445550" cy="444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